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63" r:id="rId3"/>
    <p:sldId id="257" r:id="rId4"/>
    <p:sldId id="264" r:id="rId5"/>
    <p:sldId id="258" r:id="rId6"/>
    <p:sldId id="259" r:id="rId7"/>
    <p:sldId id="265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9030" autoAdjust="0"/>
  </p:normalViewPr>
  <p:slideViewPr>
    <p:cSldViewPr>
      <p:cViewPr varScale="1">
        <p:scale>
          <a:sx n="105" d="100"/>
          <a:sy n="105" d="100"/>
        </p:scale>
        <p:origin x="-1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.xlsx"/><Relationship Id="rId1" Type="http://schemas.openxmlformats.org/officeDocument/2006/relationships/image" Target="../media/image2.jpeg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5.xlsx"/><Relationship Id="rId1" Type="http://schemas.openxmlformats.org/officeDocument/2006/relationships/image" Target="../media/image3.jpeg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floor>
      <c:spPr>
        <a:blipFill>
          <a:blip xmlns:r="http://schemas.openxmlformats.org/officeDocument/2006/relationships" r:embed="rId1"/>
          <a:tile tx="0" ty="0" sx="100000" sy="100000" flip="none" algn="tl"/>
        </a:blipFill>
        <a:scene3d>
          <a:camera prst="orthographicFront"/>
          <a:lightRig rig="threePt" dir="t"/>
        </a:scene3d>
        <a:sp3d prstMaterial="metal">
          <a:bevelT w="139700" h="139700" prst="divot"/>
          <a:contourClr>
            <a:srgbClr val="000000"/>
          </a:contourClr>
        </a:sp3d>
      </c:spPr>
    </c:floor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9506,7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37898,6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2017 год</c:v>
                </c:pt>
                <c:pt idx="1">
                  <c:v>2018 год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 formatCode="General">
                  <c:v>9506.7000000000007</c:v>
                </c:pt>
                <c:pt idx="1">
                  <c:v>37898.6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2017 год</c:v>
                </c:pt>
                <c:pt idx="1">
                  <c:v>2018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7494.8</c:v>
                </c:pt>
                <c:pt idx="1">
                  <c:v>38339.800000000003</c:v>
                </c:pt>
              </c:numCache>
            </c:numRef>
          </c:val>
        </c:ser>
        <c:dLbls/>
        <c:shape val="box"/>
        <c:axId val="53777152"/>
        <c:axId val="53778688"/>
        <c:axId val="80370752"/>
      </c:bar3DChart>
      <c:catAx>
        <c:axId val="53777152"/>
        <c:scaling>
          <c:orientation val="minMax"/>
        </c:scaling>
        <c:axPos val="b"/>
        <c:tickLblPos val="nextTo"/>
        <c:crossAx val="53778688"/>
        <c:crosses val="autoZero"/>
        <c:auto val="1"/>
        <c:lblAlgn val="ctr"/>
        <c:lblOffset val="100"/>
      </c:catAx>
      <c:valAx>
        <c:axId val="53778688"/>
        <c:scaling>
          <c:orientation val="minMax"/>
        </c:scaling>
        <c:delete val="1"/>
        <c:axPos val="l"/>
        <c:numFmt formatCode="General" sourceLinked="1"/>
        <c:tickLblPos val="nextTo"/>
        <c:crossAx val="53777152"/>
        <c:crosses val="autoZero"/>
        <c:crossBetween val="between"/>
      </c:valAx>
      <c:serAx>
        <c:axId val="80370752"/>
        <c:scaling>
          <c:orientation val="minMax"/>
        </c:scaling>
        <c:delete val="1"/>
        <c:axPos val="b"/>
        <c:tickLblPos val="nextTo"/>
        <c:crossAx val="53778688"/>
        <c:crosses val="autoZero"/>
      </c:ser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floor>
      <c:spPr>
        <a:solidFill>
          <a:srgbClr val="FFFF00"/>
        </a:solidFill>
      </c:spPr>
    </c:floor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rgbClr val="FFFF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2017 год</c:v>
                </c:pt>
                <c:pt idx="1">
                  <c:v>2018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2151.8000000000002</c:v>
                </c:pt>
                <c:pt idx="1">
                  <c:v>3023.2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2017 год</c:v>
                </c:pt>
                <c:pt idx="1">
                  <c:v>2018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7354.9</c:v>
                </c:pt>
                <c:pt idx="1">
                  <c:v>34875.4</c:v>
                </c:pt>
              </c:numCache>
            </c:numRef>
          </c:val>
        </c:ser>
        <c:dLbls/>
        <c:shape val="cylinder"/>
        <c:axId val="53911936"/>
        <c:axId val="53913472"/>
        <c:axId val="0"/>
      </c:bar3DChart>
      <c:catAx>
        <c:axId val="53911936"/>
        <c:scaling>
          <c:orientation val="minMax"/>
        </c:scaling>
        <c:axPos val="b"/>
        <c:tickLblPos val="nextTo"/>
        <c:crossAx val="53913472"/>
        <c:crosses val="autoZero"/>
        <c:auto val="1"/>
        <c:lblAlgn val="ctr"/>
        <c:lblOffset val="100"/>
      </c:catAx>
      <c:valAx>
        <c:axId val="53913472"/>
        <c:scaling>
          <c:orientation val="minMax"/>
        </c:scaling>
        <c:delete val="1"/>
        <c:axPos val="l"/>
        <c:numFmt formatCode="General" sourceLinked="1"/>
        <c:tickLblPos val="nextTo"/>
        <c:crossAx val="53911936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 algn="l">
              <a:defRPr/>
            </a:pPr>
            <a:r>
              <a:rPr lang="ru-RU" sz="1800" dirty="0" smtClean="0"/>
              <a:t>Налоговые и неналоговые</a:t>
            </a:r>
          </a:p>
          <a:p>
            <a:pPr algn="l">
              <a:defRPr/>
            </a:pPr>
            <a:r>
              <a:rPr lang="ru-RU" sz="1800" dirty="0" smtClean="0"/>
              <a:t>доходы – </a:t>
            </a:r>
            <a:r>
              <a:rPr lang="ru-RU" sz="1800" dirty="0" smtClean="0"/>
              <a:t>3023,2тыс</a:t>
            </a:r>
            <a:r>
              <a:rPr lang="ru-RU" sz="1800" dirty="0" smtClean="0"/>
              <a:t>. рублей</a:t>
            </a:r>
            <a:endParaRPr lang="ru-RU" sz="1800" dirty="0"/>
          </a:p>
        </c:rich>
      </c:tx>
      <c:layout>
        <c:manualLayout>
          <c:xMode val="edge"/>
          <c:yMode val="edge"/>
          <c:x val="2.0260389326334206E-2"/>
          <c:y val="1.4775482471856775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spPr>
              <a:solidFill>
                <a:srgbClr val="7030A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Pt>
            <c:idx val="5"/>
            <c:spPr>
              <a:solidFill>
                <a:srgbClr val="92D050"/>
              </a:solidFill>
            </c:spPr>
          </c:dPt>
          <c:dLbls>
            <c:numFmt formatCode="General" sourceLinked="0"/>
            <c:dLblPos val="outEnd"/>
            <c:showPercent val="1"/>
            <c:showLeaderLines val="1"/>
          </c:dLbls>
          <c:cat>
            <c:strRef>
              <c:f>Лист1!$A$2:$A$7</c:f>
              <c:strCache>
                <c:ptCount val="6"/>
                <c:pt idx="0">
                  <c:v>НДФЛ - 1046,8</c:v>
                </c:pt>
                <c:pt idx="1">
                  <c:v>Налоги на совокупный доход - 461,0</c:v>
                </c:pt>
                <c:pt idx="2">
                  <c:v>Налоги на имущество - 967,1</c:v>
                </c:pt>
                <c:pt idx="3">
                  <c:v>Доходы от использования имущества - 478,8</c:v>
                </c:pt>
                <c:pt idx="4">
                  <c:v>Прочие доходы - 20,1</c:v>
                </c:pt>
                <c:pt idx="5">
                  <c:v>Штрафы - 49,4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1046.8</c:v>
                </c:pt>
                <c:pt idx="1">
                  <c:v>461</c:v>
                </c:pt>
                <c:pt idx="2">
                  <c:v>967.1</c:v>
                </c:pt>
                <c:pt idx="3">
                  <c:v>478.8</c:v>
                </c:pt>
                <c:pt idx="4">
                  <c:v>20.100000000000001</c:v>
                </c:pt>
                <c:pt idx="5" formatCode="0.0">
                  <c:v>49.4</c:v>
                </c:pt>
              </c:numCache>
            </c:numRef>
          </c:val>
        </c:ser>
        <c:dLbls/>
      </c:pie3DChart>
    </c:plotArea>
    <c:legend>
      <c:legendPos val="r"/>
      <c:layout>
        <c:manualLayout>
          <c:xMode val="edge"/>
          <c:yMode val="edge"/>
          <c:x val="0.66536526684164476"/>
          <c:y val="1.4740579757356332E-2"/>
          <c:w val="0.32074589895013128"/>
          <c:h val="0.98525942024264357"/>
        </c:manualLayout>
      </c:layout>
      <c:txPr>
        <a:bodyPr/>
        <a:lstStyle/>
        <a:p>
          <a:pPr>
            <a:defRPr sz="1600" baseline="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600" dirty="0" smtClean="0"/>
              <a:t>Расходы</a:t>
            </a:r>
            <a:r>
              <a:rPr lang="ru-RU" sz="1600" baseline="0" dirty="0" smtClean="0"/>
              <a:t> бюджета всего – </a:t>
            </a:r>
            <a:r>
              <a:rPr lang="ru-RU" sz="1600" baseline="0" dirty="0" smtClean="0"/>
              <a:t>38 339,8тыс</a:t>
            </a:r>
            <a:r>
              <a:rPr lang="ru-RU" sz="1600" baseline="0" dirty="0" smtClean="0"/>
              <a:t>. рублей</a:t>
            </a:r>
            <a:endParaRPr lang="ru-RU" sz="1600" dirty="0"/>
          </a:p>
        </c:rich>
      </c:tx>
      <c:layout>
        <c:manualLayout>
          <c:xMode val="edge"/>
          <c:yMode val="edge"/>
          <c:x val="2.0260389326334206E-2"/>
          <c:y val="0"/>
        </c:manualLayout>
      </c:layout>
    </c:title>
    <c:view3D>
      <c:rotX val="75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Pos val="outEnd"/>
            <c:showPercent val="1"/>
            <c:showLeaderLines val="1"/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</c:strCache>
            </c:strRef>
          </c:cat>
          <c:val>
            <c:numRef>
              <c:f>Лист1!$B$2:$B$9</c:f>
              <c:numCache>
                <c:formatCode>[$-10419]###\ ###\ ###\ ###\ ##0.00</c:formatCode>
                <c:ptCount val="8"/>
                <c:pt idx="0">
                  <c:v>4679.8999999999996</c:v>
                </c:pt>
                <c:pt idx="1">
                  <c:v>192.7</c:v>
                </c:pt>
                <c:pt idx="2">
                  <c:v>3</c:v>
                </c:pt>
                <c:pt idx="3">
                  <c:v>1634.7</c:v>
                </c:pt>
                <c:pt idx="4">
                  <c:v>24543.3</c:v>
                </c:pt>
                <c:pt idx="5">
                  <c:v>14.4</c:v>
                </c:pt>
                <c:pt idx="6">
                  <c:v>1394.2</c:v>
                </c:pt>
                <c:pt idx="7">
                  <c:v>5877.6</c:v>
                </c:pt>
              </c:numCache>
            </c:numRef>
          </c:val>
        </c:ser>
        <c:dLbls/>
      </c:pie3DChart>
    </c:plotArea>
    <c:legend>
      <c:legendPos val="r"/>
      <c:layout>
        <c:manualLayout>
          <c:xMode val="edge"/>
          <c:yMode val="edge"/>
          <c:x val="0.65461384514435694"/>
          <c:y val="3.0331807361289157E-2"/>
          <c:w val="0.32649442257217848"/>
          <c:h val="0.7411712140633584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050" dirty="0" smtClean="0"/>
              <a:t>тыс. рублей</a:t>
            </a:r>
            <a:endParaRPr lang="ru-RU" sz="1050" dirty="0"/>
          </a:p>
        </c:rich>
      </c:tx>
      <c:layout>
        <c:manualLayout>
          <c:xMode val="edge"/>
          <c:yMode val="edge"/>
          <c:x val="0.8268645013123358"/>
          <c:y val="6.5625000000000003E-2"/>
        </c:manualLayout>
      </c:layout>
    </c:title>
    <c:view3D>
      <c:rAngAx val="1"/>
    </c:view3D>
    <c:floor>
      <c:spPr>
        <a:blipFill>
          <a:blip xmlns:r="http://schemas.openxmlformats.org/officeDocument/2006/relationships" r:embed="rId1"/>
          <a:tile tx="0" ty="0" sx="100000" sy="100000" flip="none" algn="tl"/>
        </a:blipFill>
      </c:spPr>
    </c:floor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2017 год</c:v>
                </c:pt>
                <c:pt idx="1">
                  <c:v>2018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1197.4000000000001</c:v>
                </c:pt>
                <c:pt idx="1">
                  <c:v>1634.7</c:v>
                </c:pt>
              </c:numCache>
            </c:numRef>
          </c:val>
        </c:ser>
        <c:dLbls/>
        <c:shape val="box"/>
        <c:axId val="56477568"/>
        <c:axId val="56479104"/>
        <c:axId val="0"/>
      </c:bar3DChart>
      <c:catAx>
        <c:axId val="56477568"/>
        <c:scaling>
          <c:orientation val="minMax"/>
        </c:scaling>
        <c:axPos val="b"/>
        <c:tickLblPos val="nextTo"/>
        <c:crossAx val="56479104"/>
        <c:crosses val="autoZero"/>
        <c:auto val="1"/>
        <c:lblAlgn val="ctr"/>
        <c:lblOffset val="100"/>
      </c:catAx>
      <c:valAx>
        <c:axId val="56479104"/>
        <c:scaling>
          <c:orientation val="minMax"/>
        </c:scaling>
        <c:delete val="1"/>
        <c:axPos val="l"/>
        <c:numFmt formatCode="General" sourceLinked="1"/>
        <c:tickLblPos val="nextTo"/>
        <c:crossAx val="5647756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050" dirty="0" smtClean="0"/>
              <a:t>тыс. рублей</a:t>
            </a:r>
            <a:endParaRPr lang="ru-RU" sz="1050" dirty="0"/>
          </a:p>
        </c:rich>
      </c:tx>
      <c:layout>
        <c:manualLayout>
          <c:xMode val="edge"/>
          <c:yMode val="edge"/>
          <c:x val="0.90150588179868252"/>
          <c:y val="0.9465340880487314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.16200000000000001"/>
          <c:w val="0.60208333333333341"/>
          <c:h val="0.8255000000000000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год</c:v>
                </c:pt>
              </c:strCache>
            </c:strRef>
          </c:tx>
          <c:explosion val="25"/>
          <c:dLbls>
            <c:showPercent val="1"/>
            <c:showLeaderLines val="1"/>
          </c:dLbls>
          <c:cat>
            <c:strRef>
              <c:f>Лист1!$A$2:$A$9</c:f>
              <c:strCache>
                <c:ptCount val="8"/>
                <c:pt idx="0">
                  <c:v>"Управление муниципальными финансами" - 4644,1</c:v>
                </c:pt>
                <c:pt idx="1">
                  <c:v>"Муниципальная политика" - 37,3</c:v>
                </c:pt>
                <c:pt idx="2">
                  <c:v>"Защита населения и территории от чрезвычайных ситуаций, обеспечение пожарной безопасности и безопасности людей на водных объектах" - 3,0</c:v>
                </c:pt>
                <c:pt idx="3">
                  <c:v>"Развитие транспортной системы" - 1634,7</c:v>
                </c:pt>
                <c:pt idx="4">
                  <c:v>"Благоустройство территории и жилищно-коммунальное хозяйство" - 862,1</c:v>
                </c:pt>
                <c:pt idx="5">
                  <c:v>"Развитие культуры, физической культуры и спорта" - 1394,2</c:v>
                </c:pt>
                <c:pt idx="6">
                  <c:v>"Обеспечение доступным и комфортным жильем населения Долотинского сельского поселения" - 29554,8</c:v>
                </c:pt>
                <c:pt idx="7">
                  <c:v>"Профилактика экстремизма и терроризма на территории Долотинского сельского поселения»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4644.1000000000004</c:v>
                </c:pt>
                <c:pt idx="1">
                  <c:v>37.299999999999997</c:v>
                </c:pt>
                <c:pt idx="2">
                  <c:v>3</c:v>
                </c:pt>
                <c:pt idx="3">
                  <c:v>1634.7</c:v>
                </c:pt>
                <c:pt idx="4">
                  <c:v>862.1</c:v>
                </c:pt>
                <c:pt idx="5">
                  <c:v>1394.2</c:v>
                </c:pt>
                <c:pt idx="6" formatCode="0.0">
                  <c:v>29554.799999999999</c:v>
                </c:pt>
              </c:numCache>
            </c:numRef>
          </c:val>
        </c:ser>
        <c:dLbls/>
      </c:pie3DChart>
    </c:plotArea>
    <c:legend>
      <c:legendPos val="r"/>
      <c:layout>
        <c:manualLayout>
          <c:xMode val="edge"/>
          <c:yMode val="edge"/>
          <c:x val="0.65420162440330309"/>
          <c:y val="2.5112168999194209E-4"/>
          <c:w val="0.33748834742112133"/>
          <c:h val="0.99909816439287169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0.70475</cdr:x>
      <cdr:y>0.72646</cdr:y>
    </cdr:from>
    <cdr:to>
      <cdr:x>0.92524</cdr:x>
      <cdr:y>0.85049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444208" y="2952328"/>
          <a:ext cx="2016224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50" dirty="0" smtClean="0"/>
            <a:t>тыс. рублей</a:t>
          </a:r>
          <a:endParaRPr lang="ru-RU" sz="105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3412F-2AF2-492C-942F-E7532F89ED27}" type="datetimeFigureOut">
              <a:rPr lang="ru-RU" smtClean="0"/>
              <a:pPr/>
              <a:t>16.05.2019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FD37E-32D1-4802-A165-C030591F6F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3412F-2AF2-492C-942F-E7532F89ED27}" type="datetimeFigureOut">
              <a:rPr lang="ru-RU" smtClean="0"/>
              <a:pPr/>
              <a:t>16.05.2019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FD37E-32D1-4802-A165-C030591F6F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3412F-2AF2-492C-942F-E7532F89ED27}" type="datetimeFigureOut">
              <a:rPr lang="ru-RU" smtClean="0"/>
              <a:pPr/>
              <a:t>16.05.2019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FD37E-32D1-4802-A165-C030591F6F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3412F-2AF2-492C-942F-E7532F89ED27}" type="datetimeFigureOut">
              <a:rPr lang="ru-RU" smtClean="0"/>
              <a:pPr/>
              <a:t>16.05.2019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FD37E-32D1-4802-A165-C030591F6F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3412F-2AF2-492C-942F-E7532F89ED27}" type="datetimeFigureOut">
              <a:rPr lang="ru-RU" smtClean="0"/>
              <a:pPr/>
              <a:t>16.05.2019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FD37E-32D1-4802-A165-C030591F6F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3412F-2AF2-492C-942F-E7532F89ED27}" type="datetimeFigureOut">
              <a:rPr lang="ru-RU" smtClean="0"/>
              <a:pPr/>
              <a:t>16.05.2019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FD37E-32D1-4802-A165-C030591F6F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3412F-2AF2-492C-942F-E7532F89ED27}" type="datetimeFigureOut">
              <a:rPr lang="ru-RU" smtClean="0"/>
              <a:pPr/>
              <a:t>16.05.2019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FD37E-32D1-4802-A165-C030591F6F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3412F-2AF2-492C-942F-E7532F89ED27}" type="datetimeFigureOut">
              <a:rPr lang="ru-RU" smtClean="0"/>
              <a:pPr/>
              <a:t>16.05.2019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FD37E-32D1-4802-A165-C030591F6F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3412F-2AF2-492C-942F-E7532F89ED27}" type="datetimeFigureOut">
              <a:rPr lang="ru-RU" smtClean="0"/>
              <a:pPr/>
              <a:t>16.05.2019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FD37E-32D1-4802-A165-C030591F6F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3412F-2AF2-492C-942F-E7532F89ED27}" type="datetimeFigureOut">
              <a:rPr lang="ru-RU" smtClean="0"/>
              <a:pPr/>
              <a:t>16.05.2019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FD37E-32D1-4802-A165-C030591F6F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3412F-2AF2-492C-942F-E7532F89ED27}" type="datetimeFigureOut">
              <a:rPr lang="ru-RU" smtClean="0"/>
              <a:pPr/>
              <a:t>16.05.2019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FD37E-32D1-4802-A165-C030591F6F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3412F-2AF2-492C-942F-E7532F89ED27}" type="datetimeFigureOut">
              <a:rPr lang="ru-RU" smtClean="0"/>
              <a:pPr/>
              <a:t>16.05.2019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FD37E-32D1-4802-A165-C030591F6F0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83568" y="476672"/>
            <a:ext cx="7704856" cy="270843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4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ОТЧЕТ ОБ ИСПОЛНЕНИИ БЮДЖЕТА ДОЛОТИНСКОГО СЕЛЬСКОГО ПОСЕЛЕНИЯ КРАСНОСУЛИНСКОГО РАЙОНА ЗА </a:t>
            </a:r>
            <a:r>
              <a:rPr lang="ru-RU" sz="34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2018 </a:t>
            </a:r>
            <a:r>
              <a:rPr lang="ru-RU" sz="34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ГОД</a:t>
            </a:r>
            <a:endParaRPr lang="ru-RU" sz="3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3789040"/>
            <a:ext cx="8352928" cy="2448272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xmlns="" val="14101708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337249" cy="1054250"/>
          </a:xfrm>
        </p:spPr>
        <p:txBody>
          <a:bodyPr/>
          <a:lstStyle/>
          <a:p>
            <a:r>
              <a:rPr lang="ru-RU" sz="3200" b="1" i="1" dirty="0" smtClean="0"/>
              <a:t>МУНИЦИПАЛЬНЫЕ ПРОГРАММЫ</a:t>
            </a:r>
            <a:br>
              <a:rPr lang="ru-RU" sz="3200" b="1" i="1" dirty="0" smtClean="0"/>
            </a:br>
            <a:endParaRPr lang="ru-RU" sz="2400" b="1" i="1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542599107"/>
              </p:ext>
            </p:extLst>
          </p:nvPr>
        </p:nvGraphicFramePr>
        <p:xfrm>
          <a:off x="-25644" y="1772816"/>
          <a:ext cx="9169644" cy="5085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036674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570156"/>
            <a:ext cx="9001000" cy="1054250"/>
          </a:xfrm>
        </p:spPr>
        <p:txBody>
          <a:bodyPr/>
          <a:lstStyle/>
          <a:p>
            <a:r>
              <a:rPr lang="ru-RU" sz="2600" b="1" i="1" dirty="0" smtClean="0"/>
              <a:t>ОСНОВНЫЕ ПАРАМЕТРЫ БЮДЖЕТА ДОЛОТИНСКОГО СЕЛЬСКОГО ПОСЕЛЕНИЯ ЗА </a:t>
            </a:r>
            <a:r>
              <a:rPr lang="ru-RU" sz="2600" b="1" i="1" dirty="0" smtClean="0"/>
              <a:t>2018 </a:t>
            </a:r>
            <a:r>
              <a:rPr lang="ru-RU" sz="2600" b="1" i="1" dirty="0" smtClean="0"/>
              <a:t>ГОД</a:t>
            </a:r>
            <a:endParaRPr lang="ru-RU" sz="2600" b="1" i="1" dirty="0"/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026774070"/>
              </p:ext>
            </p:extLst>
          </p:nvPr>
        </p:nvGraphicFramePr>
        <p:xfrm>
          <a:off x="503238" y="1628801"/>
          <a:ext cx="8317234" cy="48245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0134"/>
                <a:gridCol w="2490134"/>
                <a:gridCol w="1668483"/>
                <a:gridCol w="1668483"/>
              </a:tblGrid>
              <a:tr h="55417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 показателя</a:t>
                      </a:r>
                      <a:endParaRPr lang="ru-RU" sz="1400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Уточненный план, тыс. рублей</a:t>
                      </a:r>
                      <a:endParaRPr lang="ru-RU" sz="1400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Исполнение,</a:t>
                      </a:r>
                      <a:r>
                        <a:rPr lang="ru-RU" sz="1400" baseline="0" dirty="0" smtClean="0"/>
                        <a:t> тыс. рублей</a:t>
                      </a:r>
                      <a:endParaRPr lang="ru-RU" sz="1400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% исполнения</a:t>
                      </a:r>
                      <a:endParaRPr lang="ru-RU" sz="1400" dirty="0"/>
                    </a:p>
                  </a:txBody>
                  <a:tcPr marL="86142" marR="86142"/>
                </a:tc>
              </a:tr>
              <a:tr h="358580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ДОХОДЫ</a:t>
                      </a:r>
                      <a:endParaRPr lang="ru-RU" sz="1600" b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46846,5</a:t>
                      </a:r>
                      <a:endParaRPr lang="ru-RU" sz="1600" b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37898,6</a:t>
                      </a:r>
                      <a:endParaRPr lang="ru-RU" sz="1600" b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80,9</a:t>
                      </a:r>
                      <a:endParaRPr lang="ru-RU" sz="1600" b="1" dirty="0"/>
                    </a:p>
                  </a:txBody>
                  <a:tcPr marL="86142" marR="86142"/>
                </a:tc>
              </a:tr>
              <a:tr h="35858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 том числе:</a:t>
                      </a:r>
                      <a:endParaRPr lang="ru-RU" sz="1600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86142" marR="86142"/>
                </a:tc>
              </a:tr>
              <a:tr h="880152">
                <a:tc>
                  <a:txBody>
                    <a:bodyPr/>
                    <a:lstStyle/>
                    <a:p>
                      <a:r>
                        <a:rPr lang="ru-RU" sz="1600" i="1" dirty="0" smtClean="0"/>
                        <a:t>Налоговые и неналоговые доходы</a:t>
                      </a:r>
                      <a:endParaRPr lang="ru-RU" sz="1600" i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1" dirty="0" smtClean="0"/>
                        <a:t>3320,4</a:t>
                      </a:r>
                      <a:endParaRPr lang="ru-RU" sz="1600" b="0" i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1" dirty="0" smtClean="0"/>
                        <a:t>3023,2</a:t>
                      </a:r>
                      <a:endParaRPr lang="ru-RU" sz="1600" b="0" i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1" dirty="0" smtClean="0"/>
                        <a:t>91,0</a:t>
                      </a:r>
                      <a:endParaRPr lang="ru-RU" sz="1600" b="0" i="1" dirty="0" smtClean="0"/>
                    </a:p>
                    <a:p>
                      <a:pPr algn="ctr"/>
                      <a:endParaRPr lang="ru-RU" sz="1600" b="0" i="1" dirty="0"/>
                    </a:p>
                  </a:txBody>
                  <a:tcPr marL="86142" marR="86142"/>
                </a:tc>
              </a:tr>
              <a:tr h="619366">
                <a:tc>
                  <a:txBody>
                    <a:bodyPr/>
                    <a:lstStyle/>
                    <a:p>
                      <a:r>
                        <a:rPr lang="ru-RU" sz="1600" i="1" dirty="0" smtClean="0"/>
                        <a:t>Безвозмездные поступления</a:t>
                      </a:r>
                      <a:endParaRPr lang="ru-RU" sz="1600" i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1" dirty="0" smtClean="0"/>
                        <a:t>43526,1</a:t>
                      </a:r>
                      <a:endParaRPr lang="ru-RU" sz="1600" b="0" i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1" dirty="0" smtClean="0"/>
                        <a:t>34875,4</a:t>
                      </a:r>
                      <a:endParaRPr lang="ru-RU" sz="1600" b="0" i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1" dirty="0" smtClean="0"/>
                        <a:t>80,1</a:t>
                      </a:r>
                      <a:endParaRPr lang="ru-RU" sz="1600" b="0" i="1" dirty="0"/>
                    </a:p>
                  </a:txBody>
                  <a:tcPr marL="86142" marR="86142"/>
                </a:tc>
              </a:tr>
              <a:tr h="358580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86142" marR="86142"/>
                </a:tc>
              </a:tr>
              <a:tr h="358580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РАСХОДЫ</a:t>
                      </a:r>
                      <a:endParaRPr lang="ru-RU" sz="1600" b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39638,5</a:t>
                      </a:r>
                      <a:endParaRPr lang="ru-RU" sz="1600" b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38339,8</a:t>
                      </a:r>
                      <a:endParaRPr lang="ru-RU" sz="1600" b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96,7</a:t>
                      </a:r>
                      <a:endParaRPr lang="ru-RU" sz="1600" b="1" dirty="0"/>
                    </a:p>
                  </a:txBody>
                  <a:tcPr marL="86142" marR="86142"/>
                </a:tc>
              </a:tr>
              <a:tr h="358580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86142" marR="86142"/>
                </a:tc>
              </a:tr>
              <a:tr h="619366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ДЕФИЦИТ (-), ПРОФИЦИТ (+)</a:t>
                      </a:r>
                      <a:endParaRPr lang="ru-RU" sz="1600" b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450,3</a:t>
                      </a:r>
                      <a:endParaRPr lang="ru-RU" sz="1600" b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441,2</a:t>
                      </a:r>
                      <a:endParaRPr lang="ru-RU" sz="1600" b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97,9</a:t>
                      </a:r>
                      <a:endParaRPr lang="ru-RU" sz="1600" b="1" dirty="0"/>
                    </a:p>
                  </a:txBody>
                  <a:tcPr marL="86142" marR="86142"/>
                </a:tc>
              </a:tr>
              <a:tr h="358580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86142" marR="86142"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86142" marR="8614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15941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5768" y="332656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Book Antiqua" pitchFamily="18" charset="0"/>
                <a:ea typeface="Arial Unicode MS" pitchFamily="34" charset="-128"/>
                <a:cs typeface="Arial Unicode MS" pitchFamily="34" charset="-128"/>
              </a:rPr>
              <a:t>ИТОГИ ИСПОЛНЕНИЯ БЮДЖЕТА ДОЛОТИНСКОГО СЕЛЬСКОГО ПОСЕЛЕНИЯ ЗА </a:t>
            </a:r>
            <a:r>
              <a:rPr lang="ru-RU" sz="2400" b="1" dirty="0" smtClean="0">
                <a:latin typeface="Book Antiqua" pitchFamily="18" charset="0"/>
                <a:ea typeface="Arial Unicode MS" pitchFamily="34" charset="-128"/>
                <a:cs typeface="Arial Unicode MS" pitchFamily="34" charset="-128"/>
              </a:rPr>
              <a:t>2017-2018 </a:t>
            </a:r>
            <a:r>
              <a:rPr lang="ru-RU" sz="2400" b="1" dirty="0" smtClean="0">
                <a:latin typeface="Book Antiqua" pitchFamily="18" charset="0"/>
                <a:ea typeface="Arial Unicode MS" pitchFamily="34" charset="-128"/>
                <a:cs typeface="Arial Unicode MS" pitchFamily="34" charset="-128"/>
              </a:rPr>
              <a:t>ГОДЫ</a:t>
            </a:r>
            <a:endParaRPr lang="ru-RU" sz="2400" b="1" dirty="0">
              <a:latin typeface="Book Antiqua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2021156030"/>
              </p:ext>
            </p:extLst>
          </p:nvPr>
        </p:nvGraphicFramePr>
        <p:xfrm>
          <a:off x="107504" y="1397000"/>
          <a:ext cx="8856984" cy="5344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236296" y="5949280"/>
            <a:ext cx="172819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тыс. рублей</a:t>
            </a:r>
            <a:endParaRPr lang="ru-RU" sz="1050" dirty="0"/>
          </a:p>
        </p:txBody>
      </p:sp>
    </p:spTree>
    <p:extLst>
      <p:ext uri="{BB962C8B-B14F-4D97-AF65-F5344CB8AC3E}">
        <p14:creationId xmlns:p14="http://schemas.microsoft.com/office/powerpoint/2010/main" xmlns="" val="251695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691680" y="764704"/>
            <a:ext cx="5914417" cy="651753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 БЮДЖЕТА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0" y="1721794"/>
            <a:ext cx="6031150" cy="768486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СОБСТВЕННЫЕ ДОХОДЫ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63047" y="2636195"/>
            <a:ext cx="2577829" cy="437745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Неналоговые доходы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783" y="2630513"/>
            <a:ext cx="3161489" cy="428017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Налоговые доходы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429983" y="1741252"/>
            <a:ext cx="2714017" cy="1352144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 ОТ ДРУГИХ БЮДЖЕТОВ БЮДЖЕТНОЙ СИСТЕМЫ РФ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0" y="3171216"/>
            <a:ext cx="3161489" cy="3463047"/>
          </a:xfrm>
          <a:prstGeom prst="roundRect">
            <a:avLst/>
          </a:prstGeom>
          <a:solidFill>
            <a:srgbClr val="5C8E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Tx/>
              <a:buChar char="-"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 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доходы физических лиц;</a:t>
            </a:r>
          </a:p>
          <a:p>
            <a:pPr algn="just"/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-единый сельскохозяйственный 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налог;</a:t>
            </a:r>
          </a:p>
          <a:p>
            <a:pPr algn="just">
              <a:buFontTx/>
              <a:buChar char="-"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 на имущество;</a:t>
            </a:r>
          </a:p>
          <a:p>
            <a:pPr algn="just">
              <a:buFontTx/>
              <a:buChar char="-"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земельный налог;</a:t>
            </a:r>
          </a:p>
          <a:p>
            <a:pPr algn="just"/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463047" y="3200401"/>
            <a:ext cx="2616741" cy="3414408"/>
          </a:xfrm>
          <a:prstGeom prst="roundRect">
            <a:avLst/>
          </a:prstGeom>
          <a:solidFill>
            <a:srgbClr val="5C8E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-доходы 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использования имущества, находящегося в муниципальной собственности;</a:t>
            </a:r>
          </a:p>
          <a:p>
            <a:pPr algn="just"/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-штрафы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449438" y="3229582"/>
            <a:ext cx="2519464" cy="3385227"/>
          </a:xfrm>
          <a:prstGeom prst="roundRect">
            <a:avLst/>
          </a:prstGeom>
          <a:solidFill>
            <a:srgbClr val="5C8E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Дотации</a:t>
            </a:r>
          </a:p>
          <a:p>
            <a:pPr algn="ctr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Субсидии</a:t>
            </a:r>
          </a:p>
          <a:p>
            <a:pPr algn="ctr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Субвенции</a:t>
            </a:r>
          </a:p>
          <a:p>
            <a:pPr algn="ctr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Иные межбюджетные трансферты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5733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ДОХОДЫ БЮДЖЕТА </a:t>
            </a:r>
            <a:br>
              <a:rPr lang="ru-RU" sz="3600" dirty="0" smtClean="0"/>
            </a:br>
            <a:r>
              <a:rPr lang="ru-RU" sz="3600" dirty="0" smtClean="0"/>
              <a:t>Долотинского сельского поселения за </a:t>
            </a:r>
            <a:r>
              <a:rPr lang="ru-RU" sz="3600" dirty="0" smtClean="0"/>
              <a:t>2017-2018 </a:t>
            </a:r>
            <a:r>
              <a:rPr lang="ru-RU" sz="3600" dirty="0" smtClean="0"/>
              <a:t>годы</a:t>
            </a:r>
            <a:endParaRPr lang="ru-RU" sz="3600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3447304438"/>
              </p:ext>
            </p:extLst>
          </p:nvPr>
        </p:nvGraphicFramePr>
        <p:xfrm>
          <a:off x="0" y="2708920"/>
          <a:ext cx="9144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7504" y="1844824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Общий объем доходов:</a:t>
            </a:r>
          </a:p>
          <a:p>
            <a:r>
              <a:rPr lang="ru-RU" sz="1200" dirty="0" smtClean="0"/>
              <a:t>2017 </a:t>
            </a:r>
            <a:r>
              <a:rPr lang="ru-RU" sz="1200" dirty="0" smtClean="0"/>
              <a:t>год – </a:t>
            </a:r>
            <a:r>
              <a:rPr lang="ru-RU" sz="1200" dirty="0" smtClean="0"/>
              <a:t>9 506,7тыс</a:t>
            </a:r>
            <a:r>
              <a:rPr lang="ru-RU" sz="1200" dirty="0" smtClean="0"/>
              <a:t>. рублей</a:t>
            </a:r>
          </a:p>
          <a:p>
            <a:r>
              <a:rPr lang="ru-RU" sz="1200" dirty="0" smtClean="0"/>
              <a:t>2018 </a:t>
            </a:r>
            <a:r>
              <a:rPr lang="ru-RU" sz="1200" dirty="0" smtClean="0"/>
              <a:t>год – </a:t>
            </a:r>
            <a:r>
              <a:rPr lang="ru-RU" sz="1200" dirty="0" smtClean="0"/>
              <a:t>37 898,6тыс</a:t>
            </a:r>
            <a:r>
              <a:rPr lang="ru-RU" sz="1200" dirty="0" smtClean="0"/>
              <a:t>. рублей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xmlns="" val="1010442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756263" cy="1054250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/>
              <a:t>СТРУКТУРА ДОХОДОВ БЮДЖЕТА ПОСЕЛЕНИЯ ЗА </a:t>
            </a:r>
            <a:r>
              <a:rPr lang="ru-RU" sz="3600" b="1" i="1" dirty="0" smtClean="0"/>
              <a:t>2018 </a:t>
            </a:r>
            <a:r>
              <a:rPr lang="ru-RU" sz="3600" b="1" i="1" dirty="0" smtClean="0"/>
              <a:t>ГОД</a:t>
            </a:r>
            <a:endParaRPr lang="ru-RU" sz="3600" b="1" i="1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3282165527"/>
              </p:ext>
            </p:extLst>
          </p:nvPr>
        </p:nvGraphicFramePr>
        <p:xfrm>
          <a:off x="0" y="1700808"/>
          <a:ext cx="9144000" cy="5157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122367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73328" y="692696"/>
            <a:ext cx="7120647" cy="5232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Расходы бюджета района (по функциям)</a:t>
            </a:r>
            <a:endParaRPr lang="ru-RU" sz="28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68485" y="1809345"/>
            <a:ext cx="7869677" cy="739302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Основные функции муниципального образования по разделам бюджетной классификации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8491" y="2784733"/>
            <a:ext cx="7791855" cy="286232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общегосударственные вопросы;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национальная безопасность  и правоохранительная деятельность;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национальная экономика;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жилищно-коммунальное хозяйство;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образование;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культура, кинематография;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социальная политика;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физическая культура и спорт;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Каждый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раздел имеет перечень подразделов, отражающий направления реализации соответствующей функции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4356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640960" cy="1054250"/>
          </a:xfrm>
        </p:spPr>
        <p:txBody>
          <a:bodyPr/>
          <a:lstStyle/>
          <a:p>
            <a:r>
              <a:rPr lang="ru-RU" sz="2800" b="1" i="1" dirty="0" smtClean="0"/>
              <a:t>РАСХОДЫ БЮДЖЕТА ПОСЕЛЕНИЯ ЗА </a:t>
            </a:r>
            <a:r>
              <a:rPr lang="ru-RU" sz="2800" b="1" i="1" dirty="0" smtClean="0"/>
              <a:t>2018 </a:t>
            </a:r>
            <a:r>
              <a:rPr lang="ru-RU" sz="2800" b="1" i="1" dirty="0" smtClean="0"/>
              <a:t>ГОД ПО РАЗДЕЛАМ</a:t>
            </a:r>
            <a:endParaRPr lang="ru-RU" sz="2800" b="1" i="1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3608873524"/>
              </p:ext>
            </p:extLst>
          </p:nvPr>
        </p:nvGraphicFramePr>
        <p:xfrm>
          <a:off x="0" y="1397000"/>
          <a:ext cx="91440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052436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i="1" dirty="0" smtClean="0"/>
              <a:t>РАСХОДЫ ДОРОЖНОГО ФОНДА</a:t>
            </a:r>
            <a:endParaRPr lang="ru-RU" sz="3600" b="1" i="1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1071845826"/>
              </p:ext>
            </p:extLst>
          </p:nvPr>
        </p:nvGraphicFramePr>
        <p:xfrm>
          <a:off x="3048000" y="2794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88840"/>
            <a:ext cx="4104456" cy="273630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 w="139700" h="139700" prst="divot"/>
            <a:bevelB w="139700" h="139700" prst="divot"/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3684901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502</TotalTime>
  <Words>266</Words>
  <Application>Microsoft Office PowerPoint</Application>
  <PresentationFormat>Экран (4:3)</PresentationFormat>
  <Paragraphs>74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ОСНОВНЫЕ ПАРАМЕТРЫ БЮДЖЕТА ДОЛОТИНСКОГО СЕЛЬСКОГО ПОСЕЛЕНИЯ ЗА 2018 ГОД</vt:lpstr>
      <vt:lpstr>Слайд 3</vt:lpstr>
      <vt:lpstr>Слайд 4</vt:lpstr>
      <vt:lpstr>ДОХОДЫ БЮДЖЕТА  Долотинского сельского поселения за 2017-2018 годы</vt:lpstr>
      <vt:lpstr>СТРУКТУРА ДОХОДОВ БЮДЖЕТА ПОСЕЛЕНИЯ ЗА 2018 ГОД</vt:lpstr>
      <vt:lpstr>Слайд 7</vt:lpstr>
      <vt:lpstr>РАСХОДЫ БЮДЖЕТА ПОСЕЛЕНИЯ ЗА 2018 ГОД ПО РАЗДЕЛАМ</vt:lpstr>
      <vt:lpstr>РАСХОДЫ ДОРОЖНОГО ФОНДА</vt:lpstr>
      <vt:lpstr>МУНИЦИПАЛЬНЫЕ ПРОГРАММЫ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Долотинка1</cp:lastModifiedBy>
  <cp:revision>35</cp:revision>
  <dcterms:created xsi:type="dcterms:W3CDTF">2018-02-21T08:51:35Z</dcterms:created>
  <dcterms:modified xsi:type="dcterms:W3CDTF">2019-05-16T11:23:05Z</dcterms:modified>
</cp:coreProperties>
</file>