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7" r:id="rId3"/>
    <p:sldId id="258" r:id="rId4"/>
    <p:sldId id="262" r:id="rId5"/>
    <p:sldId id="263" r:id="rId6"/>
    <p:sldId id="264" r:id="rId7"/>
    <p:sldId id="265" r:id="rId8"/>
    <p:sldId id="260" r:id="rId9"/>
    <p:sldId id="266" r:id="rId10"/>
    <p:sldId id="267" r:id="rId11"/>
    <p:sldId id="269" r:id="rId12"/>
    <p:sldId id="270" r:id="rId13"/>
    <p:sldId id="271" r:id="rId14"/>
    <p:sldId id="273" r:id="rId15"/>
    <p:sldId id="274" r:id="rId16"/>
    <p:sldId id="27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9879" autoAdjust="0"/>
  </p:normalViewPr>
  <p:slideViewPr>
    <p:cSldViewPr>
      <p:cViewPr varScale="1">
        <p:scale>
          <a:sx n="107" d="100"/>
          <a:sy n="107" d="100"/>
        </p:scale>
        <p:origin x="-84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2.xlsx"/><Relationship Id="rId1" Type="http://schemas.openxmlformats.org/officeDocument/2006/relationships/image" Target="../media/image4.jpeg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sz="1200" dirty="0" smtClean="0"/>
              <a:t>тыс. рублей</a:t>
            </a:r>
            <a:endParaRPr lang="ru-RU" sz="1200" dirty="0"/>
          </a:p>
        </c:rich>
      </c:tx>
      <c:layout>
        <c:manualLayout>
          <c:xMode val="edge"/>
          <c:yMode val="edge"/>
          <c:x val="0.4298436679790027"/>
          <c:y val="7.5000000000000011E-2"/>
        </c:manualLayout>
      </c:layout>
    </c:title>
    <c:view3D>
      <c:perspective val="30"/>
    </c:view3D>
    <c:floor>
      <c:spPr>
        <a:solidFill>
          <a:srgbClr val="FFFF00"/>
        </a:solidFill>
      </c:spPr>
    </c:floor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бюджета всего</c:v>
                </c:pt>
              </c:strCache>
            </c:strRef>
          </c:tx>
          <c:spPr>
            <a:solidFill>
              <a:srgbClr val="7030A0"/>
            </a:solidFill>
          </c:spPr>
          <c:dLbls>
            <c:numFmt formatCode="#,##0.0" sourceLinked="0"/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</c:dLbls>
          <c:cat>
            <c:strRef>
              <c:f>Лист1!$A$2:$A$7</c:f>
              <c:strCache>
                <c:ptCount val="6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  <c:pt idx="4">
                  <c:v>2020 год</c:v>
                </c:pt>
                <c:pt idx="5">
                  <c:v>2021 год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10714</c:v>
                </c:pt>
                <c:pt idx="1">
                  <c:v>13155.9</c:v>
                </c:pt>
                <c:pt idx="2">
                  <c:v>46846.5</c:v>
                </c:pt>
                <c:pt idx="3">
                  <c:v>7910.8</c:v>
                </c:pt>
                <c:pt idx="4">
                  <c:v>6047.8</c:v>
                </c:pt>
                <c:pt idx="5">
                  <c:v>6340.7</c:v>
                </c:pt>
              </c:numCache>
            </c:numRef>
          </c:val>
        </c:ser>
        <c:dLbls/>
        <c:shape val="cylinder"/>
        <c:axId val="110518272"/>
        <c:axId val="110519808"/>
        <c:axId val="0"/>
      </c:bar3DChart>
      <c:catAx>
        <c:axId val="110518272"/>
        <c:scaling>
          <c:orientation val="minMax"/>
        </c:scaling>
        <c:axPos val="b"/>
        <c:numFmt formatCode="dd/mm/yyyy" sourceLinked="1"/>
        <c:tickLblPos val="nextTo"/>
        <c:crossAx val="110519808"/>
        <c:crosses val="autoZero"/>
        <c:auto val="1"/>
        <c:lblAlgn val="ctr"/>
        <c:lblOffset val="100"/>
      </c:catAx>
      <c:valAx>
        <c:axId val="110519808"/>
        <c:scaling>
          <c:orientation val="minMax"/>
        </c:scaling>
        <c:delete val="1"/>
        <c:axPos val="l"/>
        <c:numFmt formatCode="#,##0.0" sourceLinked="1"/>
        <c:majorTickMark val="cross"/>
        <c:tickLblPos val="nextTo"/>
        <c:crossAx val="110518272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000" baseline="0"/>
            </a:pPr>
            <a:endParaRPr lang="ru-RU"/>
          </a:p>
        </c:txPr>
      </c:legendEntry>
      <c:layout>
        <c:manualLayout>
          <c:xMode val="edge"/>
          <c:yMode val="edge"/>
          <c:x val="0.77306774934383193"/>
          <c:y val="0.87126525590551207"/>
          <c:w val="0.22693225065616804"/>
          <c:h val="5.6509104330708673E-2"/>
        </c:manualLayout>
      </c:layout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sz="1050" dirty="0" smtClean="0"/>
              <a:t>тыс. рублей</a:t>
            </a:r>
            <a:endParaRPr lang="ru-RU" sz="1050" dirty="0"/>
          </a:p>
        </c:rich>
      </c:tx>
      <c:layout>
        <c:manualLayout>
          <c:xMode val="edge"/>
          <c:yMode val="edge"/>
          <c:x val="0.82972916666666663"/>
          <c:y val="0.10937500000000001"/>
        </c:manualLayout>
      </c:layout>
    </c:title>
    <c:view3D>
      <c:perspective val="30"/>
    </c:view3D>
    <c:floor>
      <c:spPr>
        <a:blipFill>
          <a:blip xmlns:r="http://schemas.openxmlformats.org/officeDocument/2006/relationships" r:embed="rId1"/>
          <a:tile tx="0" ty="0" sx="100000" sy="100000" flip="none" algn="tl"/>
        </a:blipFill>
      </c:spPr>
    </c:floor>
    <c:plotArea>
      <c:layout/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c:spPr>
          <c:dLbls>
            <c:showVal val="1"/>
          </c:dLbls>
          <c:cat>
            <c:strRef>
              <c:f>Лист1!$A$2:$A$7</c:f>
              <c:strCache>
                <c:ptCount val="6"/>
                <c:pt idx="0">
                  <c:v>Факт 2016 года</c:v>
                </c:pt>
                <c:pt idx="1">
                  <c:v>План 2017 года</c:v>
                </c:pt>
                <c:pt idx="2">
                  <c:v>План 2018 года</c:v>
                </c:pt>
                <c:pt idx="3">
                  <c:v>План 2019 года</c:v>
                </c:pt>
                <c:pt idx="4">
                  <c:v>План 2020 года</c:v>
                </c:pt>
                <c:pt idx="5">
                  <c:v>План 2021 год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4426.1000000000004</c:v>
                </c:pt>
                <c:pt idx="1">
                  <c:v>2151.8000000000002</c:v>
                </c:pt>
                <c:pt idx="2">
                  <c:v>3320.4</c:v>
                </c:pt>
                <c:pt idx="3" formatCode="0.0">
                  <c:v>3578</c:v>
                </c:pt>
                <c:pt idx="4">
                  <c:v>4195.1000000000004</c:v>
                </c:pt>
                <c:pt idx="5" formatCode="0.0">
                  <c:v>4645</c:v>
                </c:pt>
              </c:numCache>
            </c:numRef>
          </c:val>
        </c:ser>
        <c:dLbls/>
        <c:shape val="cylinder"/>
        <c:axId val="117328896"/>
        <c:axId val="117342976"/>
        <c:axId val="110495936"/>
      </c:bar3DChart>
      <c:catAx>
        <c:axId val="117328896"/>
        <c:scaling>
          <c:orientation val="minMax"/>
        </c:scaling>
        <c:axPos val="b"/>
        <c:tickLblPos val="nextTo"/>
        <c:crossAx val="117342976"/>
        <c:crosses val="autoZero"/>
        <c:auto val="1"/>
        <c:lblAlgn val="ctr"/>
        <c:lblOffset val="100"/>
      </c:catAx>
      <c:valAx>
        <c:axId val="117342976"/>
        <c:scaling>
          <c:orientation val="minMax"/>
        </c:scaling>
        <c:delete val="1"/>
        <c:axPos val="l"/>
        <c:majorGridlines/>
        <c:numFmt formatCode="General" sourceLinked="1"/>
        <c:tickLblPos val="nextTo"/>
        <c:crossAx val="117328896"/>
        <c:crosses val="autoZero"/>
        <c:crossBetween val="between"/>
      </c:valAx>
      <c:serAx>
        <c:axId val="110495936"/>
        <c:scaling>
          <c:orientation val="minMax"/>
        </c:scaling>
        <c:delete val="1"/>
        <c:axPos val="b"/>
        <c:tickLblPos val="nextTo"/>
        <c:crossAx val="117342976"/>
        <c:crosses val="autoZero"/>
      </c:ser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sz="1050" dirty="0" smtClean="0"/>
              <a:t>тыс. рублей</a:t>
            </a:r>
            <a:endParaRPr lang="ru-RU" sz="1050" dirty="0"/>
          </a:p>
        </c:rich>
      </c:tx>
      <c:layout>
        <c:manualLayout>
          <c:xMode val="edge"/>
          <c:yMode val="edge"/>
          <c:x val="8.2568110711712869E-3"/>
          <c:y val="3.7078463608607143E-2"/>
        </c:manualLayout>
      </c:layout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spPr>
              <a:solidFill>
                <a:srgbClr val="C00000"/>
              </a:solidFill>
            </c:spPr>
          </c:dPt>
          <c:dPt>
            <c:idx val="1"/>
            <c:spPr>
              <a:solidFill>
                <a:srgbClr val="FFC000"/>
              </a:solidFill>
            </c:spPr>
          </c:dPt>
          <c:dPt>
            <c:idx val="2"/>
            <c:spPr>
              <a:solidFill>
                <a:srgbClr val="92D050"/>
              </a:solidFill>
            </c:spPr>
          </c:dPt>
          <c:dPt>
            <c:idx val="3"/>
            <c:spPr>
              <a:solidFill>
                <a:srgbClr val="00B0F0"/>
              </a:solidFill>
            </c:spPr>
          </c:dPt>
          <c:dPt>
            <c:idx val="4"/>
            <c:spPr>
              <a:solidFill>
                <a:srgbClr val="0070C0"/>
              </a:solidFill>
            </c:spPr>
          </c:dPt>
          <c:dPt>
            <c:idx val="5"/>
            <c:spPr>
              <a:solidFill>
                <a:srgbClr val="002060"/>
              </a:solidFill>
            </c:spPr>
          </c:dPt>
          <c:dPt>
            <c:idx val="6"/>
            <c:spPr>
              <a:solidFill>
                <a:srgbClr val="7030A0"/>
              </a:solidFill>
            </c:spPr>
          </c:dPt>
          <c:dPt>
            <c:idx val="7"/>
            <c:spPr>
              <a:solidFill>
                <a:schemeClr val="accent5">
                  <a:lumMod val="75000"/>
                </a:schemeClr>
              </a:solidFill>
            </c:spPr>
          </c:dPt>
          <c:dLbls>
            <c:numFmt formatCode="General" sourceLinked="0"/>
            <c:showVal val="1"/>
            <c:showLeaderLines val="1"/>
          </c:dLbls>
          <c:cat>
            <c:strRef>
              <c:f>Лист1!$A$2:$A$9</c:f>
              <c:strCache>
                <c:ptCount val="8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Физическая культура и спорт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4644.6000000000004</c:v>
                </c:pt>
                <c:pt idx="1">
                  <c:v>191.3</c:v>
                </c:pt>
                <c:pt idx="2">
                  <c:v>15</c:v>
                </c:pt>
                <c:pt idx="3">
                  <c:v>675.1</c:v>
                </c:pt>
                <c:pt idx="4">
                  <c:v>753.3</c:v>
                </c:pt>
                <c:pt idx="5">
                  <c:v>10</c:v>
                </c:pt>
                <c:pt idx="6">
                  <c:v>1620.5</c:v>
                </c:pt>
                <c:pt idx="7">
                  <c:v>1</c:v>
                </c:pt>
              </c:numCache>
            </c:numRef>
          </c:val>
        </c:ser>
        <c:dLbls/>
      </c:pie3DChart>
    </c:plotArea>
    <c:legend>
      <c:legendPos val="r"/>
      <c:layout>
        <c:manualLayout>
          <c:xMode val="edge"/>
          <c:yMode val="edge"/>
          <c:x val="0.66039313284187073"/>
          <c:y val="4.8139069865816835E-2"/>
          <c:w val="0.31883442162340392"/>
          <c:h val="0.69378476714205817"/>
        </c:manualLayout>
      </c:layout>
      <c:txPr>
        <a:bodyPr/>
        <a:lstStyle/>
        <a:p>
          <a:pPr>
            <a:defRPr sz="1300" kern="700" baseline="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4.0587672158290664E-2"/>
          <c:y val="2.3447412070358487E-2"/>
          <c:w val="0.92954333479075779"/>
          <c:h val="0.60457268845442047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бюджета поселения, формируемые в рамках муниципальных программ Долотинского сельского поселения</c:v>
                </c:pt>
              </c:strCache>
            </c:strRef>
          </c:tx>
          <c:spPr>
            <a:solidFill>
              <a:srgbClr val="FF0000"/>
            </a:solidFill>
          </c:spPr>
          <c:dPt>
            <c:idx val="1"/>
            <c:spPr>
              <a:solidFill>
                <a:srgbClr val="7030A0"/>
              </a:solidFill>
            </c:spPr>
          </c:dPt>
          <c:dPt>
            <c:idx val="2"/>
            <c:spPr>
              <a:solidFill>
                <a:srgbClr val="FFFF00"/>
              </a:solidFill>
            </c:spPr>
          </c:dPt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7699.3</c:v>
                </c:pt>
                <c:pt idx="1">
                  <c:v>5697.9</c:v>
                </c:pt>
                <c:pt idx="2">
                  <c:v>5756.7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непрограммные расходы</c:v>
                </c:pt>
              </c:strCache>
            </c:strRef>
          </c:tx>
          <c:spPr>
            <a:solidFill>
              <a:srgbClr val="FFFF00"/>
            </a:solidFill>
          </c:spPr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211.5</c:v>
                </c:pt>
                <c:pt idx="1">
                  <c:v>349.8</c:v>
                </c:pt>
                <c:pt idx="2">
                  <c:v>584</c:v>
                </c:pt>
              </c:numCache>
            </c:numRef>
          </c:val>
        </c:ser>
        <c:dLbls/>
        <c:axId val="136107520"/>
        <c:axId val="136109056"/>
      </c:barChart>
      <c:catAx>
        <c:axId val="136107520"/>
        <c:scaling>
          <c:orientation val="minMax"/>
        </c:scaling>
        <c:axPos val="b"/>
        <c:tickLblPos val="nextTo"/>
        <c:crossAx val="136109056"/>
        <c:crosses val="autoZero"/>
        <c:auto val="1"/>
        <c:lblAlgn val="ctr"/>
        <c:lblOffset val="100"/>
      </c:catAx>
      <c:valAx>
        <c:axId val="136109056"/>
        <c:scaling>
          <c:orientation val="minMax"/>
        </c:scaling>
        <c:delete val="1"/>
        <c:axPos val="l"/>
        <c:numFmt formatCode="General" sourceLinked="1"/>
        <c:tickLblPos val="nextTo"/>
        <c:crossAx val="136107520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 sz="1200" baseline="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200" baseline="0"/>
            </a:pPr>
            <a:endParaRPr lang="ru-RU"/>
          </a:p>
        </c:txPr>
      </c:legendEntry>
      <c:layout>
        <c:manualLayout>
          <c:xMode val="edge"/>
          <c:yMode val="edge"/>
          <c:x val="0.23292573226630736"/>
          <c:y val="0.78720255019223162"/>
          <c:w val="0.53699320147223772"/>
          <c:h val="0.14479995480372856"/>
        </c:manualLayout>
      </c:layout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sz="1050" dirty="0" smtClean="0"/>
              <a:t>тыс. рублей</a:t>
            </a:r>
            <a:endParaRPr lang="ru-RU" sz="1050" dirty="0"/>
          </a:p>
        </c:rich>
      </c:tx>
      <c:layout/>
    </c:title>
    <c:view3D>
      <c:rotX val="4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dkEdge">
              <a:bevelT w="152400" h="50800" prst="softRound"/>
              <a:bevelB w="152400" h="50800" prst="softRound"/>
            </a:sp3d>
          </c:spPr>
          <c:explosion val="25"/>
          <c:dPt>
            <c:idx val="0"/>
            <c:spPr>
              <a:solidFill>
                <a:srgbClr val="FF0000"/>
              </a:solidFill>
              <a:scene3d>
                <a:camera prst="orthographicFront"/>
                <a:lightRig rig="threePt" dir="t"/>
              </a:scene3d>
              <a:sp3d prstMaterial="dkEdge">
                <a:bevelT w="152400" h="50800" prst="softRound"/>
                <a:bevelB w="152400" h="50800" prst="softRound"/>
              </a:sp3d>
            </c:spPr>
          </c:dPt>
          <c:dPt>
            <c:idx val="1"/>
            <c:spPr>
              <a:solidFill>
                <a:srgbClr val="92D050"/>
              </a:solidFill>
              <a:scene3d>
                <a:camera prst="orthographicFront"/>
                <a:lightRig rig="threePt" dir="t"/>
              </a:scene3d>
              <a:sp3d prstMaterial="dkEdge">
                <a:bevelT w="152400" h="50800" prst="softRound"/>
                <a:bevelB w="152400" h="50800" prst="softRound"/>
              </a:sp3d>
            </c:spPr>
          </c:dPt>
          <c:dPt>
            <c:idx val="2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 prstMaterial="dkEdge">
                <a:bevelT w="152400" h="50800" prst="softRound"/>
                <a:bevelB w="152400" h="50800" prst="softRound"/>
              </a:sp3d>
            </c:spPr>
          </c:dPt>
          <c:dLbls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1620.5</c:v>
                </c:pt>
                <c:pt idx="1">
                  <c:v>1044.4000000000001</c:v>
                </c:pt>
                <c:pt idx="2">
                  <c:v>1070.5</c:v>
                </c:pt>
              </c:numCache>
            </c:numRef>
          </c:val>
        </c:ser>
        <c:dLbls/>
      </c:pie3DChart>
    </c:plotArea>
    <c:legend>
      <c:legendPos val="r"/>
      <c:layout>
        <c:manualLayout>
          <c:xMode val="edge"/>
          <c:yMode val="edge"/>
          <c:x val="0.83086294595357524"/>
          <c:y val="0.38436550082402504"/>
          <c:w val="0.16051926584587325"/>
          <c:h val="0.19364090825856067"/>
        </c:manualLayout>
      </c:layout>
      <c:txPr>
        <a:bodyPr/>
        <a:lstStyle/>
        <a:p>
          <a:pPr>
            <a:defRPr baseline="0">
              <a:solidFill>
                <a:schemeClr val="bg1"/>
              </a:solidFill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sz="1050" dirty="0" smtClean="0"/>
              <a:t>тыс. рублей</a:t>
            </a:r>
            <a:endParaRPr lang="ru-RU" sz="1050" dirty="0"/>
          </a:p>
        </c:rich>
      </c:tx>
      <c:layout/>
    </c:title>
    <c:view3D>
      <c:rAngAx val="1"/>
    </c:view3D>
    <c:floor>
      <c:spPr>
        <a:pattFill prst="solidDmnd">
          <a:fgClr>
            <a:srgbClr val="00B050"/>
          </a:fgClr>
          <a:bgClr>
            <a:schemeClr val="bg1"/>
          </a:bgClr>
        </a:pattFill>
      </c:spPr>
    </c:floor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pattFill prst="pct5">
              <a:fgClr>
                <a:schemeClr val="accent1">
                  <a:tint val="40000"/>
                </a:schemeClr>
              </a:fgClr>
              <a:bgClr>
                <a:srgbClr val="92D050"/>
              </a:bgClr>
            </a:patt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powder"/>
          </c:spPr>
          <c:dLbls>
            <c:txPr>
              <a:bodyPr/>
              <a:lstStyle/>
              <a:p>
                <a:pPr>
                  <a:defRPr baseline="0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753.3</c:v>
                </c:pt>
                <c:pt idx="1">
                  <c:v>471.2</c:v>
                </c:pt>
                <c:pt idx="2">
                  <c:v>463</c:v>
                </c:pt>
              </c:numCache>
            </c:numRef>
          </c:val>
          <c:shape val="coneToMax"/>
        </c:ser>
        <c:dLbls/>
        <c:gapWidth val="236"/>
        <c:gapDepth val="304"/>
        <c:shape val="cone"/>
        <c:axId val="135822336"/>
        <c:axId val="135840512"/>
        <c:axId val="0"/>
      </c:bar3DChart>
      <c:catAx>
        <c:axId val="135822336"/>
        <c:scaling>
          <c:orientation val="minMax"/>
        </c:scaling>
        <c:axPos val="b"/>
        <c:tickLblPos val="nextTo"/>
        <c:crossAx val="135840512"/>
        <c:crosses val="autoZero"/>
        <c:auto val="1"/>
        <c:lblAlgn val="ctr"/>
        <c:lblOffset val="100"/>
      </c:catAx>
      <c:valAx>
        <c:axId val="135840512"/>
        <c:scaling>
          <c:orientation val="minMax"/>
        </c:scaling>
        <c:delete val="1"/>
        <c:axPos val="l"/>
        <c:numFmt formatCode="0.0" sourceLinked="1"/>
        <c:tickLblPos val="nextTo"/>
        <c:crossAx val="13582233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44B5D-30D0-40D0-9005-083747D816B2}" type="datetimeFigureOut">
              <a:rPr lang="ru-RU" smtClean="0"/>
              <a:pPr/>
              <a:t>15.02.2019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83BD3-C067-4C21-A6AA-DF02E6AA78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44B5D-30D0-40D0-9005-083747D816B2}" type="datetimeFigureOut">
              <a:rPr lang="ru-RU" smtClean="0"/>
              <a:pPr/>
              <a:t>15.02.2019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83BD3-C067-4C21-A6AA-DF02E6AA78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44B5D-30D0-40D0-9005-083747D816B2}" type="datetimeFigureOut">
              <a:rPr lang="ru-RU" smtClean="0"/>
              <a:pPr/>
              <a:t>15.02.2019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83BD3-C067-4C21-A6AA-DF02E6AA789E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44B5D-30D0-40D0-9005-083747D816B2}" type="datetimeFigureOut">
              <a:rPr lang="ru-RU" smtClean="0"/>
              <a:pPr/>
              <a:t>15.02.2019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83BD3-C067-4C21-A6AA-DF02E6AA78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44B5D-30D0-40D0-9005-083747D816B2}" type="datetimeFigureOut">
              <a:rPr lang="ru-RU" smtClean="0"/>
              <a:pPr/>
              <a:t>15.02.2019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83BD3-C067-4C21-A6AA-DF02E6AA78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44B5D-30D0-40D0-9005-083747D816B2}" type="datetimeFigureOut">
              <a:rPr lang="ru-RU" smtClean="0"/>
              <a:pPr/>
              <a:t>15.02.2019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83BD3-C067-4C21-A6AA-DF02E6AA78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44B5D-30D0-40D0-9005-083747D816B2}" type="datetimeFigureOut">
              <a:rPr lang="ru-RU" smtClean="0"/>
              <a:pPr/>
              <a:t>15.02.2019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83BD3-C067-4C21-A6AA-DF02E6AA78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44B5D-30D0-40D0-9005-083747D816B2}" type="datetimeFigureOut">
              <a:rPr lang="ru-RU" smtClean="0"/>
              <a:pPr/>
              <a:t>15.02.2019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83BD3-C067-4C21-A6AA-DF02E6AA78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44B5D-30D0-40D0-9005-083747D816B2}" type="datetimeFigureOut">
              <a:rPr lang="ru-RU" smtClean="0"/>
              <a:pPr/>
              <a:t>15.02.2019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83BD3-C067-4C21-A6AA-DF02E6AA78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44B5D-30D0-40D0-9005-083747D816B2}" type="datetimeFigureOut">
              <a:rPr lang="ru-RU" smtClean="0"/>
              <a:pPr/>
              <a:t>15.02.2019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83BD3-C067-4C21-A6AA-DF02E6AA78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44B5D-30D0-40D0-9005-083747D816B2}" type="datetimeFigureOut">
              <a:rPr lang="ru-RU" smtClean="0"/>
              <a:pPr/>
              <a:t>15.02.2019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83BD3-C067-4C21-A6AA-DF02E6AA78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1C44B5D-30D0-40D0-9005-083747D816B2}" type="datetimeFigureOut">
              <a:rPr lang="ru-RU" smtClean="0"/>
              <a:pPr/>
              <a:t>15.02.2019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B783BD3-C067-4C21-A6AA-DF02E6AA78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332656"/>
            <a:ext cx="5724636" cy="360039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FFC000"/>
                </a:solidFill>
              </a:rPr>
              <a:t>Администрация Долотинского сельского поселения</a:t>
            </a:r>
            <a:endParaRPr lang="ru-RU" sz="1800" b="1" dirty="0">
              <a:solidFill>
                <a:srgbClr val="FFC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5949280"/>
            <a:ext cx="6400800" cy="720080"/>
          </a:xfrm>
        </p:spPr>
        <p:txBody>
          <a:bodyPr>
            <a:normAutofit fontScale="92500"/>
          </a:bodyPr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(материалы подготовлены с учетом приказа Минфина России от 22.09.2015 года № 145н «Об утверждении Методических рекомендаций по представлению бюджетов субъектов Российской Федерации и местных бюджетов и отчетов об их исполнении в доступной для граждан форме»)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44008" y="908720"/>
            <a:ext cx="4390866" cy="175432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prstMaterial="dkEdge">
              <a:bevelT w="69850" h="38100" prst="cross"/>
            </a:sp3d>
          </a:bodyPr>
          <a:lstStyle/>
          <a:p>
            <a:pPr lvl="0" algn="ctr"/>
            <a:r>
              <a:rPr lang="ru-RU" b="1" i="1" cap="all" dirty="0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Проект Бюджета </a:t>
            </a:r>
          </a:p>
          <a:p>
            <a:pPr lvl="0" algn="ctr"/>
            <a:r>
              <a:rPr lang="ru-RU" b="1" i="1" cap="all" dirty="0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ДОЛОТИНСКОГО СЕЛЬСКОГО ПОСЕЛЕНИЯ КРАСНОСУЛИНСКОГО РАЙОНА </a:t>
            </a:r>
          </a:p>
          <a:p>
            <a:pPr lvl="0" algn="ctr"/>
            <a:r>
              <a:rPr lang="ru-RU" b="1" i="1" cap="all" dirty="0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НА </a:t>
            </a:r>
            <a:r>
              <a:rPr lang="ru-RU" b="1" i="1" cap="all" dirty="0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2019 </a:t>
            </a:r>
            <a:r>
              <a:rPr lang="ru-RU" b="1" i="1" cap="all" dirty="0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ГОД</a:t>
            </a:r>
          </a:p>
          <a:p>
            <a:pPr lvl="0" algn="ctr"/>
            <a:r>
              <a:rPr lang="ru-RU" b="1" i="1" cap="all" dirty="0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И НА ПЛАНОВЫЙ ПЕРИОД </a:t>
            </a:r>
          </a:p>
          <a:p>
            <a:pPr lvl="0" algn="ctr"/>
            <a:r>
              <a:rPr lang="ru-RU" b="1" i="1" cap="all" dirty="0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2020 </a:t>
            </a:r>
            <a:r>
              <a:rPr lang="ru-RU" b="1" i="1" cap="all" dirty="0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И </a:t>
            </a:r>
            <a:r>
              <a:rPr lang="ru-RU" b="1" i="1" cap="all" dirty="0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2021 </a:t>
            </a:r>
            <a:r>
              <a:rPr lang="ru-RU" b="1" i="1" cap="all" dirty="0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ГОДОВ</a:t>
            </a:r>
            <a:endParaRPr lang="ru-RU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5500"/>
                    </a14:imgEffect>
                    <a14:imgEffect>
                      <a14:saturation sat="1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88840"/>
            <a:ext cx="4634840" cy="2664296"/>
          </a:xfrm>
          <a:prstGeom prst="rect">
            <a:avLst/>
          </a:prstGeom>
          <a:noFill/>
          <a:ln>
            <a:noFill/>
          </a:ln>
          <a:effectLst>
            <a:glow rad="228600">
              <a:schemeClr val="bg1">
                <a:alpha val="40000"/>
              </a:schemeClr>
            </a:glow>
            <a:outerShdw dist="35921" dir="2700000" algn="ctr" rotWithShape="0">
              <a:schemeClr val="bg2"/>
            </a:outerShdw>
            <a:softEdge rad="31750"/>
          </a:effectLst>
          <a:scene3d>
            <a:camera prst="orthographicFront"/>
            <a:lightRig rig="threePt" dir="t"/>
          </a:scene3d>
          <a:sp3d prstMaterial="plastic">
            <a:bevelT/>
            <a:bevelB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900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20" y="404664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СОБСТВЕННЫЕ ДОХОДЫ БЮДЖЕТА ПОСЕЛЕНИЯ</a:t>
            </a:r>
            <a:endParaRPr lang="ru-RU" sz="2400" b="1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xmlns="" val="2989608586"/>
              </p:ext>
            </p:extLst>
          </p:nvPr>
        </p:nvGraphicFramePr>
        <p:xfrm>
          <a:off x="0" y="1397000"/>
          <a:ext cx="9036496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91987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260648"/>
            <a:ext cx="8208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Безвозмездные поступления</a:t>
            </a:r>
            <a:endParaRPr lang="ru-RU" sz="40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04191115"/>
              </p:ext>
            </p:extLst>
          </p:nvPr>
        </p:nvGraphicFramePr>
        <p:xfrm>
          <a:off x="285719" y="938019"/>
          <a:ext cx="8572561" cy="68839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921"/>
                <a:gridCol w="1022962"/>
                <a:gridCol w="1328658"/>
                <a:gridCol w="1538449"/>
                <a:gridCol w="1584843"/>
                <a:gridCol w="1368728"/>
              </a:tblGrid>
              <a:tr h="628334">
                <a:tc>
                  <a:txBody>
                    <a:bodyPr/>
                    <a:lstStyle/>
                    <a:p>
                      <a:r>
                        <a:rPr lang="ru-RU" dirty="0" smtClean="0"/>
                        <a:t>Наименование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2017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2018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2019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2020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2021</a:t>
                      </a:r>
                      <a:r>
                        <a:rPr lang="ru-RU" baseline="0" dirty="0" smtClean="0"/>
                        <a:t> год</a:t>
                      </a:r>
                      <a:endParaRPr lang="ru-RU" dirty="0"/>
                    </a:p>
                  </a:txBody>
                  <a:tcPr/>
                </a:tc>
              </a:tr>
              <a:tr h="71809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Безвозмездные поступления, всего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9540,6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43526,1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4332,8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1852,7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1695,7</a:t>
                      </a:r>
                      <a:endParaRPr lang="ru-RU" sz="1400" dirty="0"/>
                    </a:p>
                  </a:txBody>
                  <a:tcPr/>
                </a:tc>
              </a:tr>
              <a:tr h="80785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Дотации на выравнивание бюджетной обеспеченности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2027,0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3848,0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2895,6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1654,2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1695,5</a:t>
                      </a:r>
                      <a:endParaRPr lang="ru-RU" sz="1400" dirty="0"/>
                    </a:p>
                  </a:txBody>
                  <a:tcPr/>
                </a:tc>
              </a:tr>
              <a:tr h="152595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Субвенции бюджетам сельских поселений на осуществление первичного воинского учета на территориях, где отсутствуют военные комиссариаты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173,3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192,7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191,3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198,3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0,0</a:t>
                      </a:r>
                      <a:endParaRPr lang="ru-RU" sz="1400" dirty="0"/>
                    </a:p>
                  </a:txBody>
                  <a:tcPr/>
                </a:tc>
              </a:tr>
              <a:tr h="152595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Субвенции бюджетам сельских поселений</a:t>
                      </a:r>
                      <a:r>
                        <a:rPr lang="ru-RU" sz="1200" baseline="0" dirty="0" smtClean="0"/>
                        <a:t> на выполнение передаваемых полномочий субъектов Российской Федерации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0,2</a:t>
                      </a:r>
                      <a:endParaRPr lang="ru-RU" sz="1400" dirty="0"/>
                    </a:p>
                  </a:txBody>
                  <a:tcPr/>
                </a:tc>
              </a:tr>
              <a:tr h="62833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Иные межбюджетные трансферты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7302,1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30856,0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1245,7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0,0</a:t>
                      </a:r>
                      <a:endParaRPr lang="ru-RU" sz="1400" dirty="0"/>
                    </a:p>
                  </a:txBody>
                  <a:tcPr/>
                </a:tc>
              </a:tr>
              <a:tr h="98738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Прочие безвозмездные поступления в бюджеты сельских поселений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38,0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0,0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00179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88640"/>
            <a:ext cx="849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Расходы бюджета поселения в </a:t>
            </a:r>
            <a:r>
              <a:rPr lang="ru-RU" sz="3200" b="1" dirty="0" smtClean="0"/>
              <a:t>2019 </a:t>
            </a:r>
            <a:r>
              <a:rPr lang="ru-RU" sz="3200" b="1" dirty="0" smtClean="0"/>
              <a:t>году</a:t>
            </a:r>
            <a:endParaRPr lang="ru-RU" sz="3200" b="1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4213868781"/>
              </p:ext>
            </p:extLst>
          </p:nvPr>
        </p:nvGraphicFramePr>
        <p:xfrm>
          <a:off x="107504" y="692696"/>
          <a:ext cx="8928992" cy="6165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18349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332656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Расходы бюджета поселения, формируемые в рамках муниципальных программ Долотинского сельского поселения, и непрограммные расходы</a:t>
            </a:r>
            <a:endParaRPr lang="ru-RU" sz="2400" b="1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3756391567"/>
              </p:ext>
            </p:extLst>
          </p:nvPr>
        </p:nvGraphicFramePr>
        <p:xfrm>
          <a:off x="107504" y="1397000"/>
          <a:ext cx="8928992" cy="5416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43747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852936"/>
            <a:ext cx="2520280" cy="234315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332656"/>
            <a:ext cx="82089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/>
              <a:t>Расходы на культуру</a:t>
            </a:r>
            <a:endParaRPr lang="ru-RU" sz="4400" b="1" i="1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1978019822"/>
              </p:ext>
            </p:extLst>
          </p:nvPr>
        </p:nvGraphicFramePr>
        <p:xfrm>
          <a:off x="251520" y="1397000"/>
          <a:ext cx="7368480" cy="546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53147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260648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/>
              <a:t>Расходы на жилищно-коммунальное хозяйство</a:t>
            </a:r>
            <a:endParaRPr lang="ru-RU" sz="3600" b="1" i="1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3689036432"/>
              </p:ext>
            </p:extLst>
          </p:nvPr>
        </p:nvGraphicFramePr>
        <p:xfrm>
          <a:off x="179512" y="1397000"/>
          <a:ext cx="8928992" cy="2968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51620" y="4317088"/>
            <a:ext cx="6696744" cy="252028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chilly" dir="t"/>
          </a:scene3d>
          <a:sp3d prstMaterial="dkEdge">
            <a:bevelT prst="angle"/>
            <a:bevelB prst="angle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8305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245839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Программная структура расходов бюджета поселения</a:t>
            </a:r>
            <a:endParaRPr lang="ru-RU" sz="2400" b="1" dirty="0">
              <a:solidFill>
                <a:srgbClr val="7030A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43869190"/>
              </p:ext>
            </p:extLst>
          </p:nvPr>
        </p:nvGraphicFramePr>
        <p:xfrm>
          <a:off x="251520" y="938334"/>
          <a:ext cx="8640960" cy="49600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4416"/>
                <a:gridCol w="1728192"/>
                <a:gridCol w="1656184"/>
                <a:gridCol w="1512168"/>
              </a:tblGrid>
              <a:tr h="530100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Наименование муниципальной программы Долотинского сельского поселения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2018 год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2019 год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2020 год</a:t>
                      </a:r>
                      <a:endParaRPr lang="ru-RU" sz="1300" dirty="0"/>
                    </a:p>
                  </a:txBody>
                  <a:tcPr/>
                </a:tc>
              </a:tr>
              <a:tr h="403097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rgbClr val="7030A0"/>
                          </a:solidFill>
                        </a:rPr>
                        <a:t>Всего</a:t>
                      </a:r>
                      <a:endParaRPr lang="ru-RU" sz="13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rgbClr val="7030A0"/>
                          </a:solidFill>
                        </a:rPr>
                        <a:t>7699,3</a:t>
                      </a:r>
                      <a:endParaRPr lang="ru-RU" sz="13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rgbClr val="7030A0"/>
                          </a:solidFill>
                        </a:rPr>
                        <a:t>5698,0</a:t>
                      </a:r>
                      <a:endParaRPr lang="ru-RU" sz="13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rgbClr val="7030A0"/>
                          </a:solidFill>
                        </a:rPr>
                        <a:t>5756,7</a:t>
                      </a:r>
                      <a:endParaRPr lang="ru-RU" sz="13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1. </a:t>
                      </a: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Управление муниципальными финансами</a:t>
                      </a:r>
                      <a:endParaRPr lang="ru-RU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4604,4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4156,5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4197,3</a:t>
                      </a:r>
                      <a:endParaRPr lang="ru-RU" sz="110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2. Муниципальная политика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30,0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9,9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9,9</a:t>
                      </a:r>
                      <a:endParaRPr lang="ru-RU" sz="110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3. </a:t>
                      </a: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Обеспечение пожарной безопасности и безопасности людей на водных объектах, профилактика экстремизма и терроризма на территории </a:t>
                      </a:r>
                      <a:r>
                        <a:rPr lang="ru-RU" sz="11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Долотинского</a:t>
                      </a: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сельского поселения</a:t>
                      </a:r>
                      <a:endParaRPr lang="ru-RU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15,0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15,0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15,0</a:t>
                      </a:r>
                      <a:endParaRPr lang="ru-RU" sz="110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4. Развитие транспортной системы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675,1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0,0</a:t>
                      </a:r>
                      <a:endParaRPr lang="ru-RU" sz="1100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5. Благоустройство территории</a:t>
                      </a:r>
                      <a:r>
                        <a:rPr lang="ru-RU" sz="1100" baseline="0" dirty="0" smtClean="0"/>
                        <a:t> и жилищно-коммунальное хозяйство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703,3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471,2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463,0</a:t>
                      </a:r>
                      <a:endParaRPr lang="ru-RU" sz="1100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6. </a:t>
                      </a: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Развитие культуры, физической культуры и спорта</a:t>
                      </a:r>
                      <a:endParaRPr lang="ru-RU" sz="1100" b="0" dirty="0" smtClean="0"/>
                    </a:p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1621,5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1045,4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1071,5</a:t>
                      </a:r>
                      <a:endParaRPr lang="ru-RU" sz="1100" dirty="0"/>
                    </a:p>
                  </a:txBody>
                  <a:tcPr/>
                </a:tc>
              </a:tr>
              <a:tr h="646059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7. </a:t>
                      </a:r>
                      <a:r>
                        <a:rPr lang="ru-RU" sz="1100" dirty="0" smtClean="0"/>
                        <a:t>Обеспечение</a:t>
                      </a:r>
                      <a:r>
                        <a:rPr lang="ru-RU" sz="1100" baseline="0" dirty="0" smtClean="0"/>
                        <a:t> жильем населения </a:t>
                      </a:r>
                      <a:r>
                        <a:rPr lang="ru-RU" sz="1100" baseline="0" dirty="0" err="1" smtClean="0"/>
                        <a:t>Долотинского</a:t>
                      </a:r>
                      <a:r>
                        <a:rPr lang="ru-RU" sz="1100" baseline="0" dirty="0" smtClean="0"/>
                        <a:t> сельского поселения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0,0</a:t>
                      </a:r>
                      <a:endParaRPr lang="ru-RU" sz="1100" dirty="0"/>
                    </a:p>
                  </a:txBody>
                  <a:tcPr/>
                </a:tc>
              </a:tr>
              <a:tr h="295373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8. </a:t>
                      </a: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Формирование современной городской среды на территории </a:t>
                      </a:r>
                      <a:r>
                        <a:rPr lang="ru-RU" sz="11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Долотинского</a:t>
                      </a: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сельского поселения</a:t>
                      </a:r>
                      <a:endParaRPr lang="ru-RU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50,0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0,0</a:t>
                      </a:r>
                      <a:endParaRPr lang="ru-RU" sz="1100" dirty="0"/>
                    </a:p>
                  </a:txBody>
                  <a:tcPr/>
                </a:tc>
              </a:tr>
              <a:tr h="463837"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599720" y="580546"/>
            <a:ext cx="115212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/>
              <a:t>тыс. рублей</a:t>
            </a:r>
            <a:endParaRPr lang="ru-RU" sz="1050" dirty="0"/>
          </a:p>
        </p:txBody>
      </p:sp>
    </p:spTree>
    <p:extLst>
      <p:ext uri="{BB962C8B-B14F-4D97-AF65-F5344CB8AC3E}">
        <p14:creationId xmlns:p14="http://schemas.microsoft.com/office/powerpoint/2010/main" xmlns="" val="153773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7299920" cy="808239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algn="ctr"/>
            <a:r>
              <a:rPr lang="ru-RU" sz="1800" dirty="0" smtClean="0">
                <a:solidFill>
                  <a:srgbClr val="FFC000"/>
                </a:solidFill>
              </a:rPr>
              <a:t>Основа формирования проекта бюджета поселения на </a:t>
            </a:r>
            <a:r>
              <a:rPr lang="ru-RU" sz="1800" dirty="0" smtClean="0">
                <a:solidFill>
                  <a:srgbClr val="FFC000"/>
                </a:solidFill>
              </a:rPr>
              <a:t>2019 </a:t>
            </a:r>
            <a:r>
              <a:rPr lang="ru-RU" sz="1800" dirty="0" smtClean="0">
                <a:solidFill>
                  <a:srgbClr val="FFC000"/>
                </a:solidFill>
              </a:rPr>
              <a:t>год и на плановый период </a:t>
            </a:r>
            <a:r>
              <a:rPr lang="ru-RU" sz="1800" dirty="0" smtClean="0">
                <a:solidFill>
                  <a:srgbClr val="FFC000"/>
                </a:solidFill>
              </a:rPr>
              <a:t>2020 </a:t>
            </a:r>
            <a:r>
              <a:rPr lang="ru-RU" sz="1800" dirty="0" smtClean="0">
                <a:solidFill>
                  <a:srgbClr val="FFC000"/>
                </a:solidFill>
              </a:rPr>
              <a:t>и </a:t>
            </a:r>
            <a:r>
              <a:rPr lang="ru-RU" sz="1800" dirty="0" smtClean="0">
                <a:solidFill>
                  <a:srgbClr val="FFC000"/>
                </a:solidFill>
              </a:rPr>
              <a:t>2021 </a:t>
            </a:r>
            <a:r>
              <a:rPr lang="ru-RU" sz="1800" dirty="0" smtClean="0">
                <a:solidFill>
                  <a:srgbClr val="FFC000"/>
                </a:solidFill>
              </a:rPr>
              <a:t>годов</a:t>
            </a:r>
            <a:endParaRPr lang="ru-RU" sz="1800" dirty="0">
              <a:solidFill>
                <a:srgbClr val="FFC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2204864"/>
            <a:ext cx="3606552" cy="1752600"/>
          </a:xfrm>
          <a:effectLst>
            <a:glow rad="228600">
              <a:srgbClr val="7030A0">
                <a:alpha val="40000"/>
              </a:srgb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Прогноз социально-экономического развития Долотинского сельского поселения на </a:t>
            </a:r>
            <a:r>
              <a:rPr lang="ru-RU" sz="1600" dirty="0" smtClean="0">
                <a:solidFill>
                  <a:schemeClr val="bg1"/>
                </a:solidFill>
              </a:rPr>
              <a:t>2019-2021 </a:t>
            </a:r>
            <a:r>
              <a:rPr lang="ru-RU" sz="1600" dirty="0" smtClean="0">
                <a:solidFill>
                  <a:schemeClr val="bg1"/>
                </a:solidFill>
              </a:rPr>
              <a:t>годы</a:t>
            </a:r>
          </a:p>
          <a:p>
            <a:pPr algn="ctr"/>
            <a:r>
              <a:rPr lang="ru-RU" sz="1200" dirty="0" smtClean="0">
                <a:solidFill>
                  <a:schemeClr val="bg1"/>
                </a:solidFill>
              </a:rPr>
              <a:t>(Постановление Администрации Долотинского сельского поселения от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32040" y="2204864"/>
            <a:ext cx="3672408" cy="156966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Основные направления бюджетной и налоговой политики Долотинского сельского поселения на </a:t>
            </a:r>
            <a:r>
              <a:rPr lang="ru-RU" sz="1600" dirty="0" smtClean="0">
                <a:solidFill>
                  <a:schemeClr val="bg1"/>
                </a:solidFill>
              </a:rPr>
              <a:t>2019-2021 </a:t>
            </a:r>
            <a:r>
              <a:rPr lang="ru-RU" sz="1600" dirty="0" smtClean="0">
                <a:solidFill>
                  <a:schemeClr val="bg1"/>
                </a:solidFill>
              </a:rPr>
              <a:t>годы</a:t>
            </a:r>
          </a:p>
          <a:p>
            <a:pPr algn="ctr"/>
            <a:r>
              <a:rPr lang="ru-RU" sz="1200" dirty="0" smtClean="0">
                <a:solidFill>
                  <a:schemeClr val="bg1"/>
                </a:solidFill>
              </a:rPr>
              <a:t>(Постановление Администрации Долотинского сельского поселения от</a:t>
            </a:r>
          </a:p>
          <a:p>
            <a:pPr algn="ctr"/>
            <a:endParaRPr lang="ru-RU" sz="1200" dirty="0"/>
          </a:p>
          <a:p>
            <a:pPr algn="ctr"/>
            <a:endParaRPr lang="ru-RU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2555776" y="4797152"/>
            <a:ext cx="4032448" cy="1754326"/>
          </a:xfrm>
          <a:prstGeom prst="rect">
            <a:avLst/>
          </a:prstGeom>
          <a:effectLst>
            <a:glow rad="228600">
              <a:srgbClr val="FF0000">
                <a:alpha val="40000"/>
              </a:srgbClr>
            </a:glow>
            <a:outerShdw blurRad="57150" dist="38100" dir="5400000" algn="ctr" rotWithShape="0">
              <a:schemeClr val="accent4">
                <a:shade val="9000"/>
                <a:alpha val="48000"/>
                <a:satMod val="105000"/>
              </a:scheme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Муниципальные программы Долотинского сельского поселения</a:t>
            </a:r>
          </a:p>
          <a:p>
            <a:pPr algn="ctr"/>
            <a:endParaRPr lang="ru-RU" dirty="0">
              <a:solidFill>
                <a:schemeClr val="bg1"/>
              </a:solidFill>
            </a:endParaRPr>
          </a:p>
          <a:p>
            <a:pPr algn="ctr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225546109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7851648" cy="347464"/>
          </a:xfrm>
        </p:spPr>
        <p:txBody>
          <a:bodyPr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algn="ctr"/>
            <a:r>
              <a:rPr lang="ru-RU" sz="2000" dirty="0" smtClean="0">
                <a:solidFill>
                  <a:srgbClr val="FFC000"/>
                </a:solidFill>
              </a:rPr>
              <a:t>Проект бюджета на </a:t>
            </a:r>
            <a:r>
              <a:rPr lang="ru-RU" sz="2000" dirty="0" smtClean="0">
                <a:solidFill>
                  <a:srgbClr val="FFC000"/>
                </a:solidFill>
              </a:rPr>
              <a:t>2019 </a:t>
            </a:r>
            <a:r>
              <a:rPr lang="ru-RU" sz="2000" dirty="0" smtClean="0">
                <a:solidFill>
                  <a:srgbClr val="FFC000"/>
                </a:solidFill>
              </a:rPr>
              <a:t>год и на плановый период </a:t>
            </a:r>
            <a:r>
              <a:rPr lang="ru-RU" sz="2000" dirty="0" smtClean="0">
                <a:solidFill>
                  <a:srgbClr val="FFC000"/>
                </a:solidFill>
              </a:rPr>
              <a:t>2020 - 2021 </a:t>
            </a:r>
            <a:r>
              <a:rPr lang="ru-RU" sz="2000" dirty="0" smtClean="0">
                <a:solidFill>
                  <a:srgbClr val="FFC000"/>
                </a:solidFill>
              </a:rPr>
              <a:t>годов</a:t>
            </a:r>
            <a:endParaRPr lang="ru-RU" sz="2000" dirty="0">
              <a:solidFill>
                <a:srgbClr val="FFC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2664" y="1340768"/>
            <a:ext cx="7854696" cy="344480"/>
          </a:xfrm>
        </p:spPr>
        <p:txBody>
          <a:bodyPr>
            <a:normAutofit/>
          </a:bodyPr>
          <a:lstStyle/>
          <a:p>
            <a:pPr algn="ctr"/>
            <a:r>
              <a:rPr lang="ru-RU" sz="1600" u="sng" dirty="0" smtClean="0"/>
              <a:t>Основные приоритеты бюджетной политики</a:t>
            </a:r>
            <a:endParaRPr lang="ru-RU" sz="1600" u="sng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043608" y="1844824"/>
            <a:ext cx="7056784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НАПОЛНЯЕМОСТЬ БЮДЖЕТА СОБСТВЕННЫМИ ДОХОДАМИ</a:t>
            </a:r>
            <a:endParaRPr lang="ru-RU" sz="12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043608" y="2329464"/>
            <a:ext cx="7055648" cy="50405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ЭФФЕКТИВНОЕ УПРАВЛЕНИЕ РАСХОДАМИ</a:t>
            </a:r>
            <a:endParaRPr lang="ru-RU" sz="1200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043608" y="2852936"/>
            <a:ext cx="7056784" cy="504056"/>
          </a:xfrm>
          <a:prstGeom prst="roundRect">
            <a:avLst/>
          </a:prstGeom>
          <a:solidFill>
            <a:srgbClr val="CCCC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ПРОВЕДЕНИЕ ВЗВЕШЕННОЙ ДОЛГОВОЙ ПОЛИТИКИ</a:t>
            </a:r>
            <a:endParaRPr lang="ru-RU" sz="1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835696" y="3573016"/>
            <a:ext cx="56886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u="sng" dirty="0" smtClean="0"/>
              <a:t>Первоочередные задачи</a:t>
            </a:r>
            <a:endParaRPr lang="ru-RU" sz="1600" u="sng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043608" y="4149080"/>
            <a:ext cx="7128792" cy="432048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ПРЕДСКАЗУЕМОСТЬ И УСТОЙЧИВОСТЬ БЮДЖЕТНОЙ СИСТЕМЫ</a:t>
            </a:r>
            <a:endParaRPr lang="ru-RU" sz="1200" b="1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043608" y="4581128"/>
            <a:ext cx="7128792" cy="432048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КАЧЕСТВЕННОЕ И ЭФФЕКТИВНОЕ МУНИЦИПАЛЬНОЕ УПРАВЛЕНИЕ</a:t>
            </a:r>
            <a:endParaRPr lang="ru-RU" sz="1200" b="1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043608" y="5013176"/>
            <a:ext cx="7128792" cy="432048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СТАБИЛЬНОСТЬ НАЛОГОВЫХ И НЕНАЛОГОВЫХ УСЛОВИЙ</a:t>
            </a:r>
            <a:endParaRPr lang="ru-RU" sz="1200" b="1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045888" y="5445224"/>
            <a:ext cx="7128792" cy="43204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ИНВЕСТИРОВАНИЕ В ЧЕЛОВЕЧЕСКИЙ КАПИТАЛ</a:t>
            </a:r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xmlns="" val="45097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8098" y="260648"/>
            <a:ext cx="8640960" cy="11807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Меры, принимаемые для обеспечения сбалансированности бюджета поселения</a:t>
            </a:r>
            <a:endParaRPr lang="ru-RU" sz="36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32974" y="1543072"/>
            <a:ext cx="806489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План мероприятий («дорожная карта») по увеличению поступлений налоговых и неналоговых доходов бюджета Долотинского сельского поселения на 2017-2019 годы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52708" y="2335160"/>
            <a:ext cx="8064896" cy="1080120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План по устранению с 1 января 2018 года неэффективных налоговых льгот (пониженных ставок по налогам)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39552" y="3415280"/>
            <a:ext cx="8064896" cy="100811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Программа оптимизации расходов бюджета Долотинского сельского поселения на 2017-2019 годы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52708" y="4423392"/>
            <a:ext cx="8051740" cy="122413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План мероприятий, направленный на отмену установленных муниципальным образованием «Долотинское сельское поселение» расходных обязательств, не связанных с решением вопросов, отнесенных Конституцией РФ, федеральными законами, областными законами к полномочиям органов местного самоуправления поселений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044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332656"/>
            <a:ext cx="8640960" cy="49148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Основные характеристики проекта бюджета на </a:t>
            </a:r>
            <a:r>
              <a:rPr lang="ru-RU" sz="2400" dirty="0" smtClean="0"/>
              <a:t>2019-2021 </a:t>
            </a:r>
            <a:r>
              <a:rPr lang="ru-RU" sz="2400" dirty="0" smtClean="0"/>
              <a:t>годы</a:t>
            </a:r>
            <a:endParaRPr lang="ru-RU" sz="24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52578072"/>
              </p:ext>
            </p:extLst>
          </p:nvPr>
        </p:nvGraphicFramePr>
        <p:xfrm>
          <a:off x="323528" y="1340768"/>
          <a:ext cx="8208912" cy="3873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/>
                <a:gridCol w="1224136"/>
                <a:gridCol w="1296144"/>
                <a:gridCol w="1368152"/>
                <a:gridCol w="1368152"/>
                <a:gridCol w="1368152"/>
              </a:tblGrid>
              <a:tr h="386870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Показатель</a:t>
                      </a:r>
                      <a:endParaRPr lang="ru-RU" sz="14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2017 </a:t>
                      </a:r>
                      <a:r>
                        <a:rPr lang="ru-RU" sz="1400" dirty="0" smtClean="0"/>
                        <a:t>год (фактическое исполнение)</a:t>
                      </a:r>
                      <a:endParaRPr lang="ru-RU" sz="14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Ожидаемое исполнение бюджета на </a:t>
                      </a:r>
                      <a:r>
                        <a:rPr lang="ru-RU" sz="1400" dirty="0" smtClean="0"/>
                        <a:t>2018 </a:t>
                      </a:r>
                      <a:r>
                        <a:rPr lang="ru-RU" sz="1400" dirty="0" smtClean="0"/>
                        <a:t>год</a:t>
                      </a:r>
                      <a:endParaRPr lang="ru-RU" sz="14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Проект решения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  <a:tr h="38687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2019</a:t>
                      </a:r>
                      <a:endParaRPr lang="ru-RU" sz="14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2020</a:t>
                      </a:r>
                      <a:endParaRPr lang="ru-RU" sz="14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2021</a:t>
                      </a:r>
                      <a:endParaRPr lang="ru-RU" sz="14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86870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I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Доходы всего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9 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506,7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37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 898,6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7 910,8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6 047,8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6 340,7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86870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из них: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86870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налоговые и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неналоговые доходы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2 151,8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3 023,2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3578,0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4 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195,1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4 645,0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86870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безвозмездные поступления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7 354,9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34 875,4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4 332,8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1 852,7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1 695,7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86870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II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. Расходы всего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7 494,8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38 339,8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7 910,8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6 047,8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6 340,7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86870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III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. Дефицит (-),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профицит (+)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-2 011,9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-441,2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884368" y="887534"/>
            <a:ext cx="115212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/>
              <a:t>тыс. рублей</a:t>
            </a:r>
            <a:endParaRPr lang="ru-RU" sz="1050" dirty="0"/>
          </a:p>
        </p:txBody>
      </p:sp>
    </p:spTree>
    <p:extLst>
      <p:ext uri="{BB962C8B-B14F-4D97-AF65-F5344CB8AC3E}">
        <p14:creationId xmlns:p14="http://schemas.microsoft.com/office/powerpoint/2010/main" xmlns="" val="300779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16632"/>
            <a:ext cx="7851648" cy="128356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/>
              <a:t>Основные параметры бюджета поселения на </a:t>
            </a:r>
            <a:r>
              <a:rPr lang="ru-RU" sz="4000" dirty="0" smtClean="0"/>
              <a:t>2019 </a:t>
            </a:r>
            <a:r>
              <a:rPr lang="ru-RU" sz="4000" dirty="0"/>
              <a:t>год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95568761"/>
              </p:ext>
            </p:extLst>
          </p:nvPr>
        </p:nvGraphicFramePr>
        <p:xfrm>
          <a:off x="0" y="1397000"/>
          <a:ext cx="9144000" cy="458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Доходы бюджета поселения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Расходы бюджета поселения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7910,8</a:t>
                      </a:r>
                      <a:endParaRPr lang="ru-RU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7910,8</a:t>
                      </a:r>
                      <a:endParaRPr lang="ru-RU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Налог на доходы физических лиц</a:t>
                      </a:r>
                    </a:p>
                    <a:p>
                      <a:pPr algn="ctr"/>
                      <a:r>
                        <a:rPr lang="ru-RU" dirty="0" smtClean="0"/>
                        <a:t>1308,2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Культура</a:t>
                      </a:r>
                    </a:p>
                    <a:p>
                      <a:pPr algn="ctr"/>
                      <a:r>
                        <a:rPr lang="ru-RU" dirty="0" smtClean="0"/>
                        <a:t>1620,5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Налоги на совокупный доход</a:t>
                      </a:r>
                    </a:p>
                    <a:p>
                      <a:pPr algn="ctr"/>
                      <a:r>
                        <a:rPr lang="ru-RU" dirty="0" smtClean="0"/>
                        <a:t>540,1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Жилищно-коммунальное</a:t>
                      </a:r>
                      <a:r>
                        <a:rPr lang="ru-RU" baseline="0" dirty="0" smtClean="0"/>
                        <a:t> хозяйство</a:t>
                      </a:r>
                    </a:p>
                    <a:p>
                      <a:pPr algn="ctr"/>
                      <a:r>
                        <a:rPr lang="ru-RU" baseline="0" dirty="0" smtClean="0"/>
                        <a:t>753,3</a:t>
                      </a:r>
                      <a:endParaRPr lang="ru-RU" baseline="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Налоги на имущество</a:t>
                      </a:r>
                    </a:p>
                    <a:p>
                      <a:pPr algn="ctr"/>
                      <a:r>
                        <a:rPr lang="ru-RU" dirty="0" smtClean="0"/>
                        <a:t>1509,2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Национальная оборона</a:t>
                      </a:r>
                    </a:p>
                    <a:p>
                      <a:pPr algn="ctr"/>
                      <a:r>
                        <a:rPr lang="ru-RU" dirty="0" smtClean="0"/>
                        <a:t>191,3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Безвозмездные поступления</a:t>
                      </a:r>
                    </a:p>
                    <a:p>
                      <a:pPr algn="ctr"/>
                      <a:r>
                        <a:rPr lang="ru-RU" dirty="0" smtClean="0"/>
                        <a:t>4332,8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Национальная безопасность и правоохранительная деятельность</a:t>
                      </a:r>
                    </a:p>
                    <a:p>
                      <a:pPr algn="ctr"/>
                      <a:r>
                        <a:rPr lang="ru-RU" dirty="0" smtClean="0"/>
                        <a:t>15,0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Иные доходы</a:t>
                      </a:r>
                    </a:p>
                    <a:p>
                      <a:pPr algn="ctr"/>
                      <a:r>
                        <a:rPr lang="ru-RU" dirty="0" smtClean="0"/>
                        <a:t>220,5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Иные расходы</a:t>
                      </a:r>
                    </a:p>
                    <a:p>
                      <a:pPr algn="ctr"/>
                      <a:r>
                        <a:rPr lang="ru-RU" dirty="0" smtClean="0"/>
                        <a:t>5330,70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740352" y="1052736"/>
            <a:ext cx="129614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/>
              <a:t>тыс. рублей</a:t>
            </a:r>
            <a:endParaRPr lang="ru-RU" sz="1050" dirty="0"/>
          </a:p>
        </p:txBody>
      </p:sp>
    </p:spTree>
    <p:extLst>
      <p:ext uri="{BB962C8B-B14F-4D97-AF65-F5344CB8AC3E}">
        <p14:creationId xmlns:p14="http://schemas.microsoft.com/office/powerpoint/2010/main" xmlns="" val="356539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88640"/>
            <a:ext cx="7200800" cy="10675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/>
              <a:t>Основные параметры бюджета поселения на </a:t>
            </a:r>
            <a:r>
              <a:rPr lang="ru-RU" sz="4000" dirty="0" smtClean="0"/>
              <a:t>2020 </a:t>
            </a:r>
            <a:r>
              <a:rPr lang="ru-RU" sz="4000" dirty="0" smtClean="0"/>
              <a:t>и </a:t>
            </a:r>
            <a:r>
              <a:rPr lang="ru-RU" sz="4000" dirty="0" smtClean="0"/>
              <a:t>2021 </a:t>
            </a:r>
            <a:r>
              <a:rPr lang="ru-RU" sz="4000" dirty="0" smtClean="0"/>
              <a:t>годы</a:t>
            </a:r>
            <a:endParaRPr lang="ru-RU" sz="40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84671169"/>
              </p:ext>
            </p:extLst>
          </p:nvPr>
        </p:nvGraphicFramePr>
        <p:xfrm>
          <a:off x="0" y="1397000"/>
          <a:ext cx="9144000" cy="6233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2020 </a:t>
                      </a:r>
                      <a:r>
                        <a:rPr lang="ru-RU" dirty="0" smtClean="0"/>
                        <a:t>год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2021 </a:t>
                      </a:r>
                      <a:r>
                        <a:rPr lang="ru-RU" dirty="0" smtClean="0"/>
                        <a:t>год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6047,8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6047,8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6340,7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6340,7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Налог на доходы физических лиц</a:t>
                      </a:r>
                    </a:p>
                    <a:p>
                      <a:pPr algn="ctr"/>
                      <a:r>
                        <a:rPr lang="ru-RU" dirty="0" smtClean="0"/>
                        <a:t>1864,4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Культура</a:t>
                      </a:r>
                    </a:p>
                    <a:p>
                      <a:pPr algn="ctr"/>
                      <a:r>
                        <a:rPr lang="ru-RU" dirty="0" smtClean="0"/>
                        <a:t>1044,4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Налог на доходы физических лиц</a:t>
                      </a:r>
                    </a:p>
                    <a:p>
                      <a:pPr algn="ctr"/>
                      <a:r>
                        <a:rPr lang="ru-RU" dirty="0" smtClean="0"/>
                        <a:t>2245,1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Культура</a:t>
                      </a:r>
                    </a:p>
                    <a:p>
                      <a:pPr algn="ctr"/>
                      <a:r>
                        <a:rPr lang="ru-RU" dirty="0" smtClean="0"/>
                        <a:t>1070,5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Налоги на совокупный доход</a:t>
                      </a:r>
                    </a:p>
                    <a:p>
                      <a:pPr algn="ctr"/>
                      <a:r>
                        <a:rPr lang="ru-RU" dirty="0" smtClean="0"/>
                        <a:t>594,2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Жилищно-коммунальное</a:t>
                      </a:r>
                      <a:r>
                        <a:rPr lang="ru-RU" baseline="0" dirty="0" smtClean="0"/>
                        <a:t> хозяйство</a:t>
                      </a:r>
                    </a:p>
                    <a:p>
                      <a:pPr algn="ctr"/>
                      <a:r>
                        <a:rPr lang="ru-RU" baseline="0" dirty="0" smtClean="0"/>
                        <a:t>471,2</a:t>
                      </a:r>
                      <a:endParaRPr lang="ru-RU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Налоги на совокупный доход</a:t>
                      </a:r>
                    </a:p>
                    <a:p>
                      <a:pPr algn="ctr"/>
                      <a:r>
                        <a:rPr lang="ru-RU" dirty="0" smtClean="0"/>
                        <a:t>653,6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Жилищно-коммунальное</a:t>
                      </a:r>
                      <a:r>
                        <a:rPr lang="ru-RU" baseline="0" dirty="0" smtClean="0"/>
                        <a:t> хозяйство</a:t>
                      </a:r>
                    </a:p>
                    <a:p>
                      <a:pPr algn="ctr"/>
                      <a:r>
                        <a:rPr lang="ru-RU" baseline="0" dirty="0" smtClean="0"/>
                        <a:t>463,0</a:t>
                      </a:r>
                      <a:endParaRPr lang="ru-RU" baseline="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Налоги на имущество</a:t>
                      </a:r>
                    </a:p>
                    <a:p>
                      <a:pPr algn="ctr"/>
                      <a:r>
                        <a:rPr lang="ru-RU" dirty="0" smtClean="0"/>
                        <a:t>1516,0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Национальная оборона</a:t>
                      </a:r>
                    </a:p>
                    <a:p>
                      <a:pPr algn="ctr"/>
                      <a:r>
                        <a:rPr lang="ru-RU" dirty="0" smtClean="0"/>
                        <a:t>198,3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Налоги на имущество</a:t>
                      </a:r>
                    </a:p>
                    <a:p>
                      <a:pPr algn="ctr"/>
                      <a:r>
                        <a:rPr lang="ru-RU" dirty="0" smtClean="0"/>
                        <a:t>1525,8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Национальная оборона</a:t>
                      </a:r>
                    </a:p>
                    <a:p>
                      <a:pPr algn="ctr"/>
                      <a:r>
                        <a:rPr lang="ru-RU" dirty="0" smtClean="0"/>
                        <a:t>0,0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Безвозмездные поступления</a:t>
                      </a:r>
                    </a:p>
                    <a:p>
                      <a:pPr algn="ctr"/>
                      <a:r>
                        <a:rPr lang="ru-RU" dirty="0" smtClean="0"/>
                        <a:t>1852,7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Национальная безопасность и правоохранительная деятельность</a:t>
                      </a:r>
                    </a:p>
                    <a:p>
                      <a:pPr algn="ctr"/>
                      <a:r>
                        <a:rPr lang="ru-RU" dirty="0" smtClean="0"/>
                        <a:t>15,0</a:t>
                      </a:r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Безвозмездные поступления</a:t>
                      </a:r>
                    </a:p>
                    <a:p>
                      <a:pPr algn="ctr"/>
                      <a:r>
                        <a:rPr lang="ru-RU" dirty="0" smtClean="0"/>
                        <a:t>1695,7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Национальная безопасность и правоохранительная деятельность</a:t>
                      </a:r>
                    </a:p>
                    <a:p>
                      <a:pPr algn="ctr"/>
                      <a:r>
                        <a:rPr lang="ru-RU" dirty="0" smtClean="0"/>
                        <a:t>15,0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Иные доходы</a:t>
                      </a:r>
                    </a:p>
                    <a:p>
                      <a:pPr algn="ctr"/>
                      <a:r>
                        <a:rPr lang="ru-RU" dirty="0" smtClean="0"/>
                        <a:t>220,5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Иные расходы</a:t>
                      </a:r>
                    </a:p>
                    <a:p>
                      <a:pPr algn="ctr"/>
                      <a:r>
                        <a:rPr lang="ru-RU" dirty="0" smtClean="0"/>
                        <a:t>4318,9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Иные доходы</a:t>
                      </a:r>
                    </a:p>
                    <a:p>
                      <a:pPr algn="ctr"/>
                      <a:r>
                        <a:rPr lang="ru-RU" dirty="0" smtClean="0"/>
                        <a:t>220,5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Иные расходы</a:t>
                      </a:r>
                    </a:p>
                    <a:p>
                      <a:pPr algn="ctr"/>
                      <a:r>
                        <a:rPr lang="ru-RU" dirty="0" smtClean="0"/>
                        <a:t>4792,2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956376" y="1035624"/>
            <a:ext cx="1043608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 smtClean="0"/>
              <a:t>тыс. рублей</a:t>
            </a:r>
            <a:endParaRPr lang="ru-RU" sz="1050" dirty="0"/>
          </a:p>
        </p:txBody>
      </p:sp>
    </p:spTree>
    <p:extLst>
      <p:ext uri="{BB962C8B-B14F-4D97-AF65-F5344CB8AC3E}">
        <p14:creationId xmlns:p14="http://schemas.microsoft.com/office/powerpoint/2010/main" xmlns="" val="401069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xmlns="" val="4103611007"/>
              </p:ext>
            </p:extLst>
          </p:nvPr>
        </p:nvGraphicFramePr>
        <p:xfrm>
          <a:off x="323528" y="1397000"/>
          <a:ext cx="8496944" cy="5128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15616" y="373988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ДИНАМИКА ДОХОДОВ БЮДЖЕТА ПОСЕЛЕНИЯ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148121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251520" y="260648"/>
            <a:ext cx="8352928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5"/>
                </a:solidFill>
              </a:rPr>
              <a:t>ПОСТУПАЮЩИЕ В БЮДЖЕТ ДЕНЕЖНЫЕ СРЕДСТВА</a:t>
            </a:r>
            <a:endParaRPr lang="ru-RU" sz="2400" b="1" dirty="0">
              <a:solidFill>
                <a:schemeClr val="accent5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63688" y="1772816"/>
            <a:ext cx="5688632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ДОХОДЫ БЮДЖЕТА</a:t>
            </a:r>
            <a:endParaRPr lang="ru-RU" sz="36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72112" y="2996952"/>
            <a:ext cx="3240360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НАЛОГОВЫЕ ДОХОДЫ</a:t>
            </a:r>
            <a:endParaRPr lang="ru-RU" sz="32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712075" y="2964952"/>
            <a:ext cx="3096344" cy="158417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БЕЗВОЗМЕЗДНЫЕ ПОСТУПЛЕНИЯ</a:t>
            </a:r>
            <a:endParaRPr lang="ru-RU" sz="2400" dirty="0"/>
          </a:p>
        </p:txBody>
      </p:sp>
      <p:sp>
        <p:nvSpPr>
          <p:cNvPr id="9" name="Тройная стрелка влево/вправо/вверх 8"/>
          <p:cNvSpPr/>
          <p:nvPr/>
        </p:nvSpPr>
        <p:spPr>
          <a:xfrm rot="10800000">
            <a:off x="3512472" y="3356993"/>
            <a:ext cx="2196195" cy="1728192"/>
          </a:xfrm>
          <a:prstGeom prst="leftRightUpArrow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915816" y="5157192"/>
            <a:ext cx="3672408" cy="1440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НЕНАЛОГОВЫЕ ПОСТУПЛЕНИЯ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324752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905</TotalTime>
  <Words>780</Words>
  <Application>Microsoft Office PowerPoint</Application>
  <PresentationFormat>Экран (4:3)</PresentationFormat>
  <Paragraphs>245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Волна</vt:lpstr>
      <vt:lpstr>Администрация Долотинского сельского поселения</vt:lpstr>
      <vt:lpstr>Основа формирования проекта бюджета поселения на 2019 год и на плановый период 2020 и 2021 годов</vt:lpstr>
      <vt:lpstr>Проект бюджета на 2019 год и на плановый период 2020 - 2021 годов</vt:lpstr>
      <vt:lpstr>Меры, принимаемые для обеспечения сбалансированности бюджета поселения</vt:lpstr>
      <vt:lpstr>Основные характеристики проекта бюджета на 2019-2021 годы</vt:lpstr>
      <vt:lpstr>Основные параметры бюджета поселения на 2019 год</vt:lpstr>
      <vt:lpstr>Основные параметры бюджета поселения на 2020 и 2021 годы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Администрация Долотинского сельского поселения</dc:title>
  <dc:creator>User</dc:creator>
  <cp:lastModifiedBy>Долотинка1</cp:lastModifiedBy>
  <cp:revision>88</cp:revision>
  <dcterms:created xsi:type="dcterms:W3CDTF">2018-02-16T06:28:19Z</dcterms:created>
  <dcterms:modified xsi:type="dcterms:W3CDTF">2019-02-15T09:16:00Z</dcterms:modified>
</cp:coreProperties>
</file>